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21"/>
  </p:handoutMasterIdLst>
  <p:sldIdLst>
    <p:sldId id="308" r:id="rId3"/>
    <p:sldId id="278" r:id="rId4"/>
    <p:sldId id="256" r:id="rId5"/>
    <p:sldId id="377" r:id="rId6"/>
    <p:sldId id="423" r:id="rId7"/>
    <p:sldId id="375" r:id="rId8"/>
    <p:sldId id="392" r:id="rId9"/>
    <p:sldId id="381" r:id="rId10"/>
    <p:sldId id="491" r:id="rId12"/>
    <p:sldId id="382" r:id="rId13"/>
    <p:sldId id="383" r:id="rId14"/>
    <p:sldId id="425" r:id="rId15"/>
    <p:sldId id="424" r:id="rId16"/>
    <p:sldId id="426" r:id="rId17"/>
    <p:sldId id="390" r:id="rId18"/>
    <p:sldId id="490" r:id="rId19"/>
    <p:sldId id="294" r:id="rId20"/>
  </p:sldIdLst>
  <p:sldSz cx="9144000" cy="51435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26" userDrawn="1">
          <p15:clr>
            <a:srgbClr val="A4A3A4"/>
          </p15:clr>
        </p15:guide>
        <p15:guide id="2" pos="27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70C0"/>
    <a:srgbClr val="00BAE6"/>
    <a:srgbClr val="75E6FF"/>
    <a:srgbClr val="24923B"/>
    <a:srgbClr val="22FF9B"/>
    <a:srgbClr val="FFFFFF"/>
    <a:srgbClr val="FFFFCC"/>
    <a:srgbClr val="2DB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90" d="100"/>
          <a:sy n="90" d="100"/>
        </p:scale>
        <p:origin x="90" y="120"/>
      </p:cViewPr>
      <p:guideLst>
        <p:guide orient="horz" pos="1826"/>
        <p:guide pos="27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58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cs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17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宋体" panose="02010600030101010101" pitchFamily="2" charset="-122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宋体" panose="02010600030101010101" pitchFamily="2" charset="-122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宋体" panose="02010600030101010101" pitchFamily="2" charset="-122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宋体" panose="02010600030101010101" pitchFamily="2" charset="-122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宋体" panose="02010600030101010101" pitchFamily="2" charset="-122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宋体" panose="02010600030101010101" pitchFamily="2" charset="-122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宋体" panose="02010600030101010101" pitchFamily="2" charset="-122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宋体" panose="02010600030101010101" pitchFamily="2" charset="-122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宋体" panose="02010600030101010101" pitchFamily="2" charset="-122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cs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344C38C-2A39-4B88-A3DB-43E6EF632C3E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panose="02010600030101010101" pitchFamily="2" charset="-122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panose="02010600030101010101" pitchFamily="2" charset="-122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panose="02010600030101010101" pitchFamily="2" charset="-122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panose="02010600030101010101" pitchFamily="2" charset="-122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panose="02010600030101010101" pitchFamily="2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7"/>
          <p:cNvSpPr txBox="1">
            <a:spLocks noChangeArrowheads="1"/>
          </p:cNvSpPr>
          <p:nvPr/>
        </p:nvSpPr>
        <p:spPr bwMode="auto">
          <a:xfrm>
            <a:off x="2713038" y="3794125"/>
            <a:ext cx="3608388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福州市教育局    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2017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14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051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7" y="-12700"/>
            <a:ext cx="9134475" cy="2508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4713"/>
            <a:ext cx="2133600" cy="357188"/>
          </a:xfr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noProof="1">
                <a:cs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684713"/>
            <a:ext cx="2895600" cy="357188"/>
          </a:xfr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noProof="1">
                <a:cs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684713"/>
            <a:ext cx="2133600" cy="357188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noProof="1">
                <a:cs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69635B0-66D2-4BAD-B60A-CAD47ED9CB8D}" type="slidenum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52930" cy="4388644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4713"/>
            <a:ext cx="2133600" cy="357188"/>
          </a:xfr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noProof="1">
                <a:cs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684713"/>
            <a:ext cx="2895600" cy="357188"/>
          </a:xfr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noProof="1">
                <a:cs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684713"/>
            <a:ext cx="2133600" cy="357188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noProof="1">
                <a:cs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1A0EB0F-D0B6-4141-9CC9-8C558B862A2A}" type="slidenum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9538" y="79375"/>
            <a:ext cx="706438" cy="539750"/>
          </a:xfrm>
          <a:prstGeom prst="rect">
            <a:avLst/>
          </a:prstGeom>
          <a:solidFill>
            <a:srgbClr val="249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直接连接符 8"/>
          <p:cNvCxnSpPr/>
          <p:nvPr/>
        </p:nvCxnSpPr>
        <p:spPr>
          <a:xfrm>
            <a:off x="815975" y="565150"/>
            <a:ext cx="8220075" cy="6350"/>
          </a:xfrm>
          <a:prstGeom prst="line">
            <a:avLst/>
          </a:prstGeom>
          <a:ln w="12700">
            <a:solidFill>
              <a:srgbClr val="24923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2563" y="123825"/>
            <a:ext cx="573087" cy="450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40765" y="127635"/>
            <a:ext cx="7769860" cy="384810"/>
          </a:xfrm>
        </p:spPr>
        <p:txBody>
          <a:bodyPr anchor="b"/>
          <a:lstStyle>
            <a:lvl1pPr algn="l"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4713"/>
            <a:ext cx="2133600" cy="357188"/>
          </a:xfr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noProof="1">
                <a:cs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684713"/>
            <a:ext cx="2895600" cy="357188"/>
          </a:xfr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noProof="1">
                <a:cs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684713"/>
            <a:ext cx="2133600" cy="357188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noProof="1">
                <a:cs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8F51732-32C9-41A8-B9AE-849EB1B078EF}" type="slidenum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2504" cy="3394472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1"/>
            <a:ext cx="4032504" cy="3394472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4713"/>
            <a:ext cx="2133600" cy="357188"/>
          </a:xfr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noProof="1">
                <a:cs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4684713"/>
            <a:ext cx="2895600" cy="357188"/>
          </a:xfr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noProof="1">
                <a:cs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4684713"/>
            <a:ext cx="2133600" cy="357188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noProof="1">
                <a:cs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4A003CB-F6D6-4509-AB2E-F6974CDC6401}" type="slidenum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2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2" y="1999034"/>
            <a:ext cx="3655181" cy="264321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4684713"/>
            <a:ext cx="2133600" cy="357188"/>
          </a:xfr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noProof="1">
                <a:cs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4684713"/>
            <a:ext cx="2895600" cy="357188"/>
          </a:xfr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noProof="1">
                <a:cs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4684713"/>
            <a:ext cx="2133600" cy="357188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noProof="1">
                <a:cs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47A31B5-2DF2-4B9C-9CD5-B0E065843C24}" type="slidenum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4684713"/>
            <a:ext cx="2133600" cy="357188"/>
          </a:xfr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noProof="1">
                <a:cs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4684713"/>
            <a:ext cx="2895600" cy="357188"/>
          </a:xfr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noProof="1">
                <a:cs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4684713"/>
            <a:ext cx="2133600" cy="357188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noProof="1">
                <a:cs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F8C5103-0218-4F2E-94E6-B58F52EC240E}" type="slidenum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4684713"/>
            <a:ext cx="2133600" cy="357188"/>
          </a:xfr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noProof="1">
                <a:cs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4684713"/>
            <a:ext cx="2895600" cy="357188"/>
          </a:xfr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noProof="1">
                <a:cs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4684713"/>
            <a:ext cx="2133600" cy="357188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noProof="1">
                <a:cs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E4E4DCF-F92C-408B-AC8D-BC726162C919}" type="slidenum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4713"/>
            <a:ext cx="2133600" cy="357188"/>
          </a:xfr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noProof="1">
                <a:cs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4684713"/>
            <a:ext cx="2895600" cy="357188"/>
          </a:xfr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noProof="1">
                <a:cs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4684713"/>
            <a:ext cx="2133600" cy="357188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noProof="1">
                <a:cs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1328774-CFAF-400B-9554-0757EC426630}" type="slidenum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宋体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4713"/>
            <a:ext cx="2133600" cy="357188"/>
          </a:xfr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noProof="1">
                <a:cs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4684713"/>
            <a:ext cx="2895600" cy="357188"/>
          </a:xfr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noProof="1">
                <a:cs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4684713"/>
            <a:ext cx="2133600" cy="357188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noProof="1">
                <a:cs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BDE749A-2D0A-4973-A8D9-699D67ACD93D}" type="slidenum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354013" y="2462213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chemeClr val="tx2"/>
          </a:solidFill>
          <a:latin typeface="+mj-lt"/>
          <a:ea typeface="+mj-ea"/>
          <a:cs typeface="宋体" panose="02010600030101010101" pitchFamily="2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23.xml"/><Relationship Id="rId6" Type="http://schemas.openxmlformats.org/officeDocument/2006/relationships/image" Target="../media/image14.png"/><Relationship Id="rId5" Type="http://schemas.openxmlformats.org/officeDocument/2006/relationships/tags" Target="../tags/tag22.xml"/><Relationship Id="rId4" Type="http://schemas.openxmlformats.org/officeDocument/2006/relationships/image" Target="../media/image13.png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image" Target="../media/image17.png"/><Relationship Id="rId4" Type="http://schemas.openxmlformats.org/officeDocument/2006/relationships/tags" Target="../tags/tag25.xml"/><Relationship Id="rId3" Type="http://schemas.openxmlformats.org/officeDocument/2006/relationships/image" Target="../media/image16.png"/><Relationship Id="rId2" Type="http://schemas.openxmlformats.org/officeDocument/2006/relationships/tags" Target="../tags/tag24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33.xml"/><Relationship Id="rId7" Type="http://schemas.openxmlformats.org/officeDocument/2006/relationships/image" Target="../media/image19.png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image" Target="../media/image18.png"/><Relationship Id="rId3" Type="http://schemas.openxmlformats.org/officeDocument/2006/relationships/tags" Target="../tags/tag30.xml"/><Relationship Id="rId2" Type="http://schemas.openxmlformats.org/officeDocument/2006/relationships/image" Target="../media/image17.png"/><Relationship Id="rId1" Type="http://schemas.openxmlformats.org/officeDocument/2006/relationships/tags" Target="../tags/tag2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image" Target="../media/image20.png"/><Relationship Id="rId3" Type="http://schemas.openxmlformats.org/officeDocument/2006/relationships/tags" Target="../tags/tag35.xml"/><Relationship Id="rId2" Type="http://schemas.openxmlformats.org/officeDocument/2006/relationships/image" Target="../media/image17.png"/><Relationship Id="rId1" Type="http://schemas.openxmlformats.org/officeDocument/2006/relationships/tags" Target="../tags/tag34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image" Target="../media/image24.png"/><Relationship Id="rId4" Type="http://schemas.openxmlformats.org/officeDocument/2006/relationships/tags" Target="../tags/tag39.xml"/><Relationship Id="rId3" Type="http://schemas.openxmlformats.org/officeDocument/2006/relationships/image" Target="../media/image23.png"/><Relationship Id="rId2" Type="http://schemas.openxmlformats.org/officeDocument/2006/relationships/tags" Target="../tags/tag38.xml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tags" Target="../tags/tag49.xml"/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image" Target="../media/image25.png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28.png"/><Relationship Id="rId14" Type="http://schemas.openxmlformats.org/officeDocument/2006/relationships/tags" Target="../tags/tag53.xml"/><Relationship Id="rId13" Type="http://schemas.openxmlformats.org/officeDocument/2006/relationships/tags" Target="../tags/tag52.xml"/><Relationship Id="rId12" Type="http://schemas.openxmlformats.org/officeDocument/2006/relationships/tags" Target="../tags/tag51.xml"/><Relationship Id="rId11" Type="http://schemas.openxmlformats.org/officeDocument/2006/relationships/image" Target="../media/image27.png"/><Relationship Id="rId10" Type="http://schemas.openxmlformats.org/officeDocument/2006/relationships/tags" Target="../tags/tag50.xml"/><Relationship Id="rId1" Type="http://schemas.openxmlformats.org/officeDocument/2006/relationships/tags" Target="../tags/tag4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7.png"/><Relationship Id="rId7" Type="http://schemas.openxmlformats.org/officeDocument/2006/relationships/tags" Target="../tags/tag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.xml"/><Relationship Id="rId3" Type="http://schemas.openxmlformats.org/officeDocument/2006/relationships/image" Target="../media/image10.png"/><Relationship Id="rId2" Type="http://schemas.openxmlformats.org/officeDocument/2006/relationships/tags" Target="../tags/tag18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40" name="文本框 3"/>
          <p:cNvSpPr txBox="1"/>
          <p:nvPr/>
        </p:nvSpPr>
        <p:spPr>
          <a:xfrm>
            <a:off x="1219200" y="2913063"/>
            <a:ext cx="6530975" cy="1876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Font typeface="Arial" panose="020B0604020202020204" pitchFamily="34" charset="0"/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榕教之窗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系统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初中招生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家长操作指南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</a:pPr>
            <a:endParaRPr lang="zh-CN" altLang="en-US" sz="3200" dirty="0">
              <a:latin typeface="Arial" panose="020B0604020202020204" pitchFamily="34" charset="0"/>
            </a:endParaRPr>
          </a:p>
          <a:p>
            <a:pPr algn="ctr" eaLnBrk="1" hangingPunct="1">
              <a:buFont typeface="Arial" panose="020B0604020202020204" pitchFamily="34" charset="0"/>
            </a:pPr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福州市教育局      </a:t>
            </a:r>
            <a:r>
              <a:rPr lang="en-US" altLang="zh-CN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2024</a:t>
            </a:r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年</a:t>
            </a:r>
            <a:r>
              <a:rPr lang="en-US" altLang="zh-CN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6</a:t>
            </a:r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月</a:t>
            </a:r>
            <a:endParaRPr lang="zh-CN" altLang="en-US" sz="20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5430" cy="25114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1075055"/>
            <a:ext cx="1976755" cy="3970655"/>
          </a:xfrm>
          <a:prstGeom prst="rect">
            <a:avLst/>
          </a:prstGeom>
        </p:spPr>
      </p:pic>
      <p:sp>
        <p:nvSpPr>
          <p:cNvPr id="22531" name="标题 1"/>
          <p:cNvSpPr txBox="1"/>
          <p:nvPr/>
        </p:nvSpPr>
        <p:spPr>
          <a:xfrm>
            <a:off x="925513" y="200025"/>
            <a:ext cx="7770812" cy="3476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eaLnBrk="1" hangingPunct="1">
              <a:lnSpc>
                <a:spcPct val="200000"/>
              </a:lnSpc>
              <a:buFont typeface="Arial" panose="020B0604020202020204" pitchFamily="34" charset="0"/>
            </a:pPr>
            <a:r>
              <a:rPr lang="zh-CN" altLang="en-US" sz="1600" dirty="0">
                <a:solidFill>
                  <a:srgbClr val="60606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操作步骤之三：</a:t>
            </a:r>
            <a:r>
              <a:rPr lang="zh-CN" altLang="en-US" sz="1600" b="1" dirty="0">
                <a:solidFill>
                  <a:srgbClr val="60606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选择辖区</a:t>
            </a:r>
            <a:endParaRPr lang="en-US" altLang="zh-CN" sz="1600" b="1" dirty="0">
              <a:solidFill>
                <a:srgbClr val="60606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自选图形 13"/>
          <p:cNvSpPr/>
          <p:nvPr>
            <p:custDataLst>
              <p:tags r:id="rId2"/>
            </p:custDataLst>
          </p:nvPr>
        </p:nvSpPr>
        <p:spPr>
          <a:xfrm>
            <a:off x="6013450" y="2571750"/>
            <a:ext cx="1811020" cy="139827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cap="flat" cmpd="sng">
            <a:solidFill>
              <a:srgbClr val="F2F2F2"/>
            </a:solidFill>
            <a:prstDash val="solid"/>
            <a:headEnd type="none" w="med" len="med"/>
            <a:tailEnd type="none" w="med" len="med"/>
          </a:ln>
          <a:effectLst>
            <a:outerShdw dist="28398" dir="3806096" algn="ctr" rotWithShape="0">
              <a:srgbClr val="974706">
                <a:alpha val="50000"/>
              </a:srgbClr>
            </a:outerShdw>
          </a:effectLst>
        </p:spPr>
        <p:txBody>
          <a:bodyPr anchor="ctr"/>
          <a:p>
            <a:pPr eaLnBrk="1" hangingPunct="1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特别提醒：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系统当前只针对五城区进行志愿填报：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鼓楼、台江、仓山、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晋安、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马尾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 descr="N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00470" y="1347470"/>
            <a:ext cx="1168400" cy="10115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420110" y="1211580"/>
            <a:ext cx="1798320" cy="3834130"/>
          </a:xfrm>
          <a:prstGeom prst="rect">
            <a:avLst/>
          </a:prstGeom>
        </p:spPr>
      </p:pic>
      <p:sp>
        <p:nvSpPr>
          <p:cNvPr id="5" name="矩形标注 1073742866"/>
          <p:cNvSpPr/>
          <p:nvPr>
            <p:custDataLst>
              <p:tags r:id="rId7"/>
            </p:custDataLst>
          </p:nvPr>
        </p:nvSpPr>
        <p:spPr>
          <a:xfrm>
            <a:off x="2627630" y="3364230"/>
            <a:ext cx="1043305" cy="1600200"/>
          </a:xfrm>
          <a:prstGeom prst="wedgeRectCallout">
            <a:avLst>
              <a:gd name="adj1" fmla="val -84205"/>
              <a:gd name="adj2" fmla="val 39087"/>
            </a:avLst>
          </a:prstGeom>
          <a:solidFill>
            <a:srgbClr val="FFFFFF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eaLnBrk="1" hangingPunct="1">
              <a:lnSpc>
                <a:spcPts val="2000"/>
              </a:lnSpc>
              <a:buFont typeface="Arial" panose="020B0604020202020204" pitchFamily="34" charset="0"/>
            </a:pP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注：多胞胎捆绑的志愿填报是合在一起操作，未捆绑需一个个操作！！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2637155" y="2644140"/>
            <a:ext cx="640715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39750" y="699770"/>
            <a:ext cx="529082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信息确认无误，点击【填报志愿】，然后选择辖区【五城区】。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Tm="218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61360" y="915670"/>
            <a:ext cx="1953260" cy="3761740"/>
          </a:xfrm>
          <a:prstGeom prst="rect">
            <a:avLst/>
          </a:prstGeom>
        </p:spPr>
      </p:pic>
      <p:sp>
        <p:nvSpPr>
          <p:cNvPr id="22531" name="标题 1"/>
          <p:cNvSpPr txBox="1"/>
          <p:nvPr/>
        </p:nvSpPr>
        <p:spPr>
          <a:xfrm>
            <a:off x="925513" y="200025"/>
            <a:ext cx="7770812" cy="3476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eaLnBrk="1" hangingPunct="1">
              <a:lnSpc>
                <a:spcPct val="200000"/>
              </a:lnSpc>
              <a:buFont typeface="Arial" panose="020B0604020202020204" pitchFamily="34" charset="0"/>
            </a:pPr>
            <a:r>
              <a:rPr lang="zh-CN" altLang="en-US" sz="1600" dirty="0">
                <a:solidFill>
                  <a:srgbClr val="60606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操作步骤之四：</a:t>
            </a:r>
            <a:r>
              <a:rPr sz="1600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填报特色</a:t>
            </a:r>
            <a:r>
              <a:rPr lang="zh-CN" sz="1600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批</a:t>
            </a:r>
            <a:r>
              <a:rPr sz="1600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志愿</a:t>
            </a:r>
            <a:endParaRPr lang="zh-CN" altLang="en-US" sz="16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12750" y="920750"/>
            <a:ext cx="1736090" cy="37566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300470" y="892175"/>
            <a:ext cx="1736725" cy="3757930"/>
          </a:xfrm>
          <a:prstGeom prst="rect">
            <a:avLst/>
          </a:prstGeom>
        </p:spPr>
      </p:pic>
      <p:sp>
        <p:nvSpPr>
          <p:cNvPr id="25" name="箭头: 右 2"/>
          <p:cNvSpPr/>
          <p:nvPr>
            <p:custDataLst>
              <p:tags r:id="rId6"/>
            </p:custDataLst>
          </p:nvPr>
        </p:nvSpPr>
        <p:spPr>
          <a:xfrm>
            <a:off x="2484120" y="2499995"/>
            <a:ext cx="473710" cy="370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箭头: 右 2"/>
          <p:cNvSpPr/>
          <p:nvPr>
            <p:custDataLst>
              <p:tags r:id="rId7"/>
            </p:custDataLst>
          </p:nvPr>
        </p:nvSpPr>
        <p:spPr>
          <a:xfrm>
            <a:off x="5549900" y="2499995"/>
            <a:ext cx="449580" cy="370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矩形标注 1073742866"/>
          <p:cNvSpPr/>
          <p:nvPr>
            <p:custDataLst>
              <p:tags r:id="rId8"/>
            </p:custDataLst>
          </p:nvPr>
        </p:nvSpPr>
        <p:spPr>
          <a:xfrm>
            <a:off x="3491865" y="2787650"/>
            <a:ext cx="1600200" cy="686435"/>
          </a:xfrm>
          <a:prstGeom prst="wedgeRectCallout">
            <a:avLst>
              <a:gd name="adj1" fmla="val -26428"/>
              <a:gd name="adj2" fmla="val -109666"/>
            </a:avLst>
          </a:prstGeom>
          <a:solidFill>
            <a:srgbClr val="FFFFFF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eaLnBrk="1" hangingPunct="1">
              <a:lnSpc>
                <a:spcPts val="2000"/>
              </a:lnSpc>
              <a:buFont typeface="Arial" panose="020B0604020202020204" pitchFamily="34" charset="0"/>
            </a:pP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注：只能选择一个！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218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1" name="标题 1"/>
          <p:cNvSpPr txBox="1"/>
          <p:nvPr/>
        </p:nvSpPr>
        <p:spPr>
          <a:xfrm>
            <a:off x="925513" y="200025"/>
            <a:ext cx="7770812" cy="3476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eaLnBrk="1" hangingPunct="1">
              <a:lnSpc>
                <a:spcPct val="200000"/>
              </a:lnSpc>
              <a:buFont typeface="Arial" panose="020B0604020202020204" pitchFamily="34" charset="0"/>
            </a:pPr>
            <a:r>
              <a:rPr lang="zh-CN" altLang="en-US" sz="1600" dirty="0">
                <a:solidFill>
                  <a:srgbClr val="60606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操作步骤之五：</a:t>
            </a:r>
            <a:r>
              <a:rPr sz="1600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填报</a:t>
            </a:r>
            <a:r>
              <a:rPr lang="zh-CN" sz="1600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民办批</a:t>
            </a:r>
            <a:r>
              <a:rPr sz="1600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志愿</a:t>
            </a:r>
            <a:endParaRPr lang="zh-CN" altLang="en-US" sz="16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75780" y="843915"/>
            <a:ext cx="1832610" cy="39643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7360" y="915670"/>
            <a:ext cx="1818640" cy="3934460"/>
          </a:xfrm>
          <a:prstGeom prst="rect">
            <a:avLst/>
          </a:prstGeom>
        </p:spPr>
      </p:pic>
      <p:sp>
        <p:nvSpPr>
          <p:cNvPr id="25" name="箭头: 右 2"/>
          <p:cNvSpPr/>
          <p:nvPr>
            <p:custDataLst>
              <p:tags r:id="rId5"/>
            </p:custDataLst>
          </p:nvPr>
        </p:nvSpPr>
        <p:spPr>
          <a:xfrm>
            <a:off x="2699385" y="2643505"/>
            <a:ext cx="473710" cy="370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箭头: 右 2"/>
          <p:cNvSpPr/>
          <p:nvPr>
            <p:custDataLst>
              <p:tags r:id="rId6"/>
            </p:custDataLst>
          </p:nvPr>
        </p:nvSpPr>
        <p:spPr>
          <a:xfrm>
            <a:off x="6011545" y="2643505"/>
            <a:ext cx="473710" cy="370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1230" y="937260"/>
            <a:ext cx="2129790" cy="3970020"/>
          </a:xfrm>
          <a:prstGeom prst="rect">
            <a:avLst/>
          </a:prstGeom>
        </p:spPr>
      </p:pic>
      <p:sp>
        <p:nvSpPr>
          <p:cNvPr id="4" name="矩形标注 1073742866"/>
          <p:cNvSpPr/>
          <p:nvPr>
            <p:custDataLst>
              <p:tags r:id="rId8"/>
            </p:custDataLst>
          </p:nvPr>
        </p:nvSpPr>
        <p:spPr>
          <a:xfrm>
            <a:off x="3779520" y="3435985"/>
            <a:ext cx="1683385" cy="993140"/>
          </a:xfrm>
          <a:prstGeom prst="wedgeRectCallout">
            <a:avLst>
              <a:gd name="adj1" fmla="val -26428"/>
              <a:gd name="adj2" fmla="val -109666"/>
            </a:avLst>
          </a:prstGeom>
          <a:solidFill>
            <a:srgbClr val="FFFFFF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eaLnBrk="1" hangingPunct="1">
              <a:lnSpc>
                <a:spcPts val="2000"/>
              </a:lnSpc>
              <a:buFont typeface="Arial" panose="020B0604020202020204" pitchFamily="34" charset="0"/>
            </a:pP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注：第一志愿或第二志愿均可不填报！！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218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1" name="标题 1"/>
          <p:cNvSpPr txBox="1"/>
          <p:nvPr/>
        </p:nvSpPr>
        <p:spPr>
          <a:xfrm>
            <a:off x="925513" y="200025"/>
            <a:ext cx="7770812" cy="3476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eaLnBrk="1" hangingPunct="1">
              <a:lnSpc>
                <a:spcPct val="200000"/>
              </a:lnSpc>
              <a:buFont typeface="Arial" panose="020B0604020202020204" pitchFamily="34" charset="0"/>
            </a:pPr>
            <a:r>
              <a:rPr lang="zh-CN" altLang="en-US" sz="1600" dirty="0">
                <a:solidFill>
                  <a:srgbClr val="60606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操作步骤之六：</a:t>
            </a:r>
            <a:r>
              <a:rPr sz="1600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填报</a:t>
            </a:r>
            <a:r>
              <a:rPr lang="zh-CN" sz="1600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公办校摇号</a:t>
            </a:r>
            <a:r>
              <a:rPr sz="1600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志愿</a:t>
            </a:r>
            <a:endParaRPr lang="zh-CN" altLang="en-US" sz="16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020560" y="887730"/>
            <a:ext cx="1852295" cy="40074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3850" y="915035"/>
            <a:ext cx="1846580" cy="3996055"/>
          </a:xfrm>
          <a:prstGeom prst="rect">
            <a:avLst/>
          </a:prstGeom>
        </p:spPr>
      </p:pic>
      <p:sp>
        <p:nvSpPr>
          <p:cNvPr id="25" name="箭头: 右 2"/>
          <p:cNvSpPr/>
          <p:nvPr>
            <p:custDataLst>
              <p:tags r:id="rId5"/>
            </p:custDataLst>
          </p:nvPr>
        </p:nvSpPr>
        <p:spPr>
          <a:xfrm>
            <a:off x="2627630" y="2643505"/>
            <a:ext cx="473710" cy="370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箭头: 右 2"/>
          <p:cNvSpPr/>
          <p:nvPr>
            <p:custDataLst>
              <p:tags r:id="rId6"/>
            </p:custDataLst>
          </p:nvPr>
        </p:nvSpPr>
        <p:spPr>
          <a:xfrm>
            <a:off x="6083935" y="2643505"/>
            <a:ext cx="473710" cy="370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3615" y="899160"/>
            <a:ext cx="2071370" cy="3951605"/>
          </a:xfrm>
          <a:prstGeom prst="rect">
            <a:avLst/>
          </a:prstGeom>
        </p:spPr>
      </p:pic>
      <p:sp>
        <p:nvSpPr>
          <p:cNvPr id="2" name="矩形标注 1073742866"/>
          <p:cNvSpPr/>
          <p:nvPr/>
        </p:nvSpPr>
        <p:spPr>
          <a:xfrm>
            <a:off x="3484880" y="3723640"/>
            <a:ext cx="2651760" cy="796925"/>
          </a:xfrm>
          <a:prstGeom prst="wedgeRectCallout">
            <a:avLst>
              <a:gd name="adj1" fmla="val -26014"/>
              <a:gd name="adj2" fmla="val -134302"/>
            </a:avLst>
          </a:prstGeom>
          <a:solidFill>
            <a:srgbClr val="FFFFFF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eaLnBrk="1" hangingPunct="1">
              <a:lnSpc>
                <a:spcPts val="2000"/>
              </a:lnSpc>
              <a:buFont typeface="Arial" panose="020B0604020202020204" pitchFamily="34" charset="0"/>
            </a:pP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注：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多种类型均可以选择，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</a:t>
            </a:r>
            <a:r>
              <a:rPr 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如不符合公办校志愿填报的条件，将不展示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公办校摇号志愿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模块。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218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2225" y="1013460"/>
            <a:ext cx="1929130" cy="4094480"/>
          </a:xfrm>
          <a:prstGeom prst="rect">
            <a:avLst/>
          </a:prstGeom>
        </p:spPr>
      </p:pic>
      <p:sp>
        <p:nvSpPr>
          <p:cNvPr id="22531" name="标题 1"/>
          <p:cNvSpPr txBox="1"/>
          <p:nvPr/>
        </p:nvSpPr>
        <p:spPr>
          <a:xfrm>
            <a:off x="925513" y="200025"/>
            <a:ext cx="7770812" cy="3476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eaLnBrk="1" hangingPunct="1">
              <a:lnSpc>
                <a:spcPct val="200000"/>
              </a:lnSpc>
              <a:buFont typeface="Arial" panose="020B0604020202020204" pitchFamily="34" charset="0"/>
            </a:pPr>
            <a:r>
              <a:rPr lang="zh-CN" altLang="en-US" sz="1600" dirty="0">
                <a:solidFill>
                  <a:srgbClr val="606060"/>
                </a:solidFill>
                <a:ea typeface="微软雅黑" panose="020B0503020204020204" pitchFamily="34" charset="-122"/>
                <a:sym typeface="+mn-ea"/>
              </a:rPr>
              <a:t>操作步骤之七：</a:t>
            </a:r>
            <a:r>
              <a:rPr lang="zh-CN" altLang="en-US" sz="1600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查看志愿录取情况</a:t>
            </a:r>
            <a:endParaRPr lang="en-US" altLang="zh-CN" sz="1600" b="1" dirty="0">
              <a:solidFill>
                <a:srgbClr val="60606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4620" y="627380"/>
            <a:ext cx="883285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可通过【个人中心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小升初】查看初中预报名的记录信息；点击对应的学生，可查看当前学生的初中预报名详情。</a:t>
            </a:r>
            <a:endParaRPr lang="zh-CN" altLang="en-US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99795" y="1051560"/>
            <a:ext cx="1885950" cy="40786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563620" y="1013460"/>
            <a:ext cx="1887220" cy="4082415"/>
          </a:xfrm>
          <a:prstGeom prst="rect">
            <a:avLst/>
          </a:prstGeom>
        </p:spPr>
      </p:pic>
      <p:sp>
        <p:nvSpPr>
          <p:cNvPr id="10" name="矩形标注 1073742866"/>
          <p:cNvSpPr/>
          <p:nvPr>
            <p:custDataLst>
              <p:tags r:id="rId6"/>
            </p:custDataLst>
          </p:nvPr>
        </p:nvSpPr>
        <p:spPr>
          <a:xfrm>
            <a:off x="2844165" y="4371975"/>
            <a:ext cx="3597910" cy="715645"/>
          </a:xfrm>
          <a:prstGeom prst="wedgeRectCallout">
            <a:avLst>
              <a:gd name="adj1" fmla="val 60695"/>
              <a:gd name="adj2" fmla="val -44103"/>
            </a:avLst>
          </a:prstGeom>
          <a:solidFill>
            <a:srgbClr val="FFFFFF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eaLnBrk="1" hangingPunct="1">
              <a:lnSpc>
                <a:spcPts val="2000"/>
              </a:lnSpc>
              <a:buFont typeface="Arial" panose="020B0604020202020204" pitchFamily="34" charset="0"/>
            </a:pP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注：在志愿填报时间内，</a:t>
            </a:r>
            <a:r>
              <a:rPr lang="zh-CN" sz="120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点击【修改】按钮，可修改学生志愿填报信息；修改完志愿信息，再次确认即可提交。</a:t>
            </a:r>
            <a:endParaRPr lang="zh-CN" altLang="en-US" sz="1200" b="1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5" name="箭头: 右 2"/>
          <p:cNvSpPr/>
          <p:nvPr>
            <p:custDataLst>
              <p:tags r:id="rId7"/>
            </p:custDataLst>
          </p:nvPr>
        </p:nvSpPr>
        <p:spPr>
          <a:xfrm>
            <a:off x="2915920" y="2715260"/>
            <a:ext cx="473710" cy="370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箭头: 右 2"/>
          <p:cNvSpPr/>
          <p:nvPr>
            <p:custDataLst>
              <p:tags r:id="rId8"/>
            </p:custDataLst>
          </p:nvPr>
        </p:nvSpPr>
        <p:spPr>
          <a:xfrm>
            <a:off x="5652135" y="2715260"/>
            <a:ext cx="473710" cy="370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218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1" name="标题 1"/>
          <p:cNvSpPr txBox="1"/>
          <p:nvPr/>
        </p:nvSpPr>
        <p:spPr>
          <a:xfrm>
            <a:off x="925513" y="200025"/>
            <a:ext cx="7770812" cy="3476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eaLnBrk="1" hangingPunct="1">
              <a:lnSpc>
                <a:spcPct val="200000"/>
              </a:lnSpc>
              <a:buFont typeface="Arial" panose="020B0604020202020204" pitchFamily="34" charset="0"/>
            </a:pPr>
            <a:r>
              <a:rPr lang="zh-CN" altLang="en-US" sz="1600" b="1" dirty="0">
                <a:solidFill>
                  <a:srgbClr val="60606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福州市小学毕业成绩查询</a:t>
            </a:r>
            <a:endParaRPr lang="zh-CN" altLang="en-US" sz="1600" b="1" dirty="0">
              <a:solidFill>
                <a:srgbClr val="60606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656205" y="1116965"/>
            <a:ext cx="1762760" cy="3813810"/>
          </a:xfrm>
          <a:prstGeom prst="rect">
            <a:avLst/>
          </a:prstGeom>
        </p:spPr>
      </p:pic>
      <p:sp>
        <p:nvSpPr>
          <p:cNvPr id="24" name="文本框 1"/>
          <p:cNvSpPr txBox="1"/>
          <p:nvPr>
            <p:custDataLst>
              <p:tags r:id="rId3"/>
            </p:custDataLst>
          </p:nvPr>
        </p:nvSpPr>
        <p:spPr>
          <a:xfrm>
            <a:off x="-20320" y="756920"/>
            <a:ext cx="2613660" cy="275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1200" b="1" dirty="0">
                <a:latin typeface="Arial" panose="020B0604020202020204" pitchFamily="34" charset="0"/>
              </a:rPr>
              <a:t>1</a:t>
            </a:r>
            <a:r>
              <a:rPr lang="zh-CN" altLang="en-US" sz="1200" b="1" dirty="0">
                <a:latin typeface="Arial" panose="020B0604020202020204" pitchFamily="34" charset="0"/>
              </a:rPr>
              <a:t>、选择【榕教招生</a:t>
            </a:r>
            <a:r>
              <a:rPr lang="en-US" altLang="zh-CN" sz="1200" b="1" dirty="0">
                <a:latin typeface="Arial" panose="020B0604020202020204" pitchFamily="34" charset="0"/>
              </a:rPr>
              <a:t>-</a:t>
            </a:r>
            <a:r>
              <a:rPr lang="zh-CN" altLang="en-US" sz="1200" b="1" dirty="0">
                <a:latin typeface="Arial" panose="020B0604020202020204" pitchFamily="34" charset="0"/>
              </a:rPr>
              <a:t>初中招生】</a:t>
            </a:r>
            <a:endParaRPr lang="en-US" altLang="zh-CN" sz="1200" b="1" dirty="0">
              <a:latin typeface="Arial" panose="020B0604020202020204" pitchFamily="34" charset="0"/>
            </a:endParaRPr>
          </a:p>
        </p:txBody>
      </p:sp>
      <p:sp>
        <p:nvSpPr>
          <p:cNvPr id="25" name="箭头: 右 2"/>
          <p:cNvSpPr/>
          <p:nvPr>
            <p:custDataLst>
              <p:tags r:id="rId4"/>
            </p:custDataLst>
          </p:nvPr>
        </p:nvSpPr>
        <p:spPr>
          <a:xfrm>
            <a:off x="2042160" y="2708275"/>
            <a:ext cx="617855" cy="370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文本框 5"/>
          <p:cNvSpPr txBox="1"/>
          <p:nvPr>
            <p:custDataLst>
              <p:tags r:id="rId5"/>
            </p:custDataLst>
          </p:nvPr>
        </p:nvSpPr>
        <p:spPr>
          <a:xfrm>
            <a:off x="2124075" y="756920"/>
            <a:ext cx="2968625" cy="275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Font typeface="Arial" panose="020B0604020202020204" pitchFamily="34" charset="0"/>
            </a:pPr>
            <a:r>
              <a:rPr lang="en-US" altLang="zh-CN" sz="1200" b="1" dirty="0">
                <a:latin typeface="Arial" panose="020B0604020202020204" pitchFamily="34" charset="0"/>
              </a:rPr>
              <a:t>2</a:t>
            </a:r>
            <a:r>
              <a:rPr lang="zh-CN" altLang="en-US" sz="1200" b="1" dirty="0">
                <a:latin typeface="Arial" panose="020B0604020202020204" pitchFamily="34" charset="0"/>
              </a:rPr>
              <a:t>、点击进入</a:t>
            </a:r>
            <a:r>
              <a:rPr lang="en-US" altLang="zh-CN" sz="1200" b="1" dirty="0">
                <a:latin typeface="Arial" panose="020B0604020202020204" pitchFamily="34" charset="0"/>
              </a:rPr>
              <a:t>“</a:t>
            </a:r>
            <a:r>
              <a:rPr lang="zh-CN" altLang="en-US" sz="1200" b="1" dirty="0">
                <a:latin typeface="Arial" panose="020B0604020202020204" pitchFamily="34" charset="0"/>
              </a:rPr>
              <a:t>我要成绩查询</a:t>
            </a:r>
            <a:r>
              <a:rPr lang="en-US" altLang="zh-CN" sz="1200" b="1" dirty="0">
                <a:latin typeface="Arial" panose="020B0604020202020204" pitchFamily="34" charset="0"/>
              </a:rPr>
              <a:t>”</a:t>
            </a:r>
            <a:endParaRPr lang="en-US" altLang="zh-CN" sz="1200" b="1" dirty="0">
              <a:latin typeface="Arial" panose="020B0604020202020204" pitchFamily="34" charset="0"/>
            </a:endParaRPr>
          </a:p>
        </p:txBody>
      </p:sp>
      <p:sp>
        <p:nvSpPr>
          <p:cNvPr id="8" name="箭头: 右 2"/>
          <p:cNvSpPr/>
          <p:nvPr>
            <p:custDataLst>
              <p:tags r:id="rId6"/>
            </p:custDataLst>
          </p:nvPr>
        </p:nvSpPr>
        <p:spPr>
          <a:xfrm>
            <a:off x="4430395" y="2708275"/>
            <a:ext cx="630555" cy="370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文本框 5"/>
          <p:cNvSpPr txBox="1"/>
          <p:nvPr>
            <p:custDataLst>
              <p:tags r:id="rId7"/>
            </p:custDataLst>
          </p:nvPr>
        </p:nvSpPr>
        <p:spPr>
          <a:xfrm>
            <a:off x="4648200" y="737870"/>
            <a:ext cx="2455545" cy="275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Font typeface="Arial" panose="020B0604020202020204" pitchFamily="34" charset="0"/>
            </a:pPr>
            <a:r>
              <a:rPr lang="en-US" altLang="zh-CN" sz="1200" b="1" dirty="0">
                <a:latin typeface="Arial" panose="020B0604020202020204" pitchFamily="34" charset="0"/>
              </a:rPr>
              <a:t>3</a:t>
            </a:r>
            <a:r>
              <a:rPr lang="zh-CN" altLang="en-US" sz="1200" b="1" dirty="0">
                <a:latin typeface="Arial" panose="020B0604020202020204" pitchFamily="34" charset="0"/>
              </a:rPr>
              <a:t>、填写信息，点击【查询】</a:t>
            </a:r>
            <a:endParaRPr lang="en-US" altLang="zh-CN" sz="1200" b="1" dirty="0">
              <a:latin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081270" y="1203325"/>
            <a:ext cx="1741805" cy="37674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380605" y="1203325"/>
            <a:ext cx="1764030" cy="3152140"/>
          </a:xfrm>
          <a:prstGeom prst="rect">
            <a:avLst/>
          </a:prstGeom>
        </p:spPr>
      </p:pic>
      <p:sp>
        <p:nvSpPr>
          <p:cNvPr id="15" name="文本框 5"/>
          <p:cNvSpPr txBox="1"/>
          <p:nvPr>
            <p:custDataLst>
              <p:tags r:id="rId12"/>
            </p:custDataLst>
          </p:nvPr>
        </p:nvSpPr>
        <p:spPr>
          <a:xfrm>
            <a:off x="7020560" y="737870"/>
            <a:ext cx="1997075" cy="275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Font typeface="Arial" panose="020B0604020202020204" pitchFamily="34" charset="0"/>
            </a:pPr>
            <a:r>
              <a:rPr lang="en-US" altLang="zh-CN" sz="1200" b="1" dirty="0">
                <a:latin typeface="Arial" panose="020B0604020202020204" pitchFamily="34" charset="0"/>
              </a:rPr>
              <a:t>4</a:t>
            </a:r>
            <a:r>
              <a:rPr lang="zh-CN" altLang="en-US" sz="1200" b="1" dirty="0">
                <a:latin typeface="Arial" panose="020B0604020202020204" pitchFamily="34" charset="0"/>
              </a:rPr>
              <a:t>、成绩信息</a:t>
            </a:r>
            <a:endParaRPr lang="en-US" altLang="zh-CN" sz="1200" b="1" dirty="0">
              <a:latin typeface="Arial" panose="020B0604020202020204" pitchFamily="34" charset="0"/>
            </a:endParaRPr>
          </a:p>
        </p:txBody>
      </p:sp>
      <p:sp>
        <p:nvSpPr>
          <p:cNvPr id="16" name="箭头: 右 2"/>
          <p:cNvSpPr/>
          <p:nvPr>
            <p:custDataLst>
              <p:tags r:id="rId13"/>
            </p:custDataLst>
          </p:nvPr>
        </p:nvSpPr>
        <p:spPr>
          <a:xfrm>
            <a:off x="6804660" y="2693670"/>
            <a:ext cx="617855" cy="370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07315" y="1059180"/>
            <a:ext cx="1865630" cy="3848100"/>
          </a:xfrm>
          <a:prstGeom prst="rect">
            <a:avLst/>
          </a:prstGeom>
        </p:spPr>
      </p:pic>
    </p:spTree>
  </p:cSld>
  <p:clrMapOvr>
    <a:masterClrMapping/>
  </p:clrMapOvr>
  <p:transition spd="slow" advTm="21858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1" name="标题 1"/>
          <p:cNvSpPr txBox="1"/>
          <p:nvPr/>
        </p:nvSpPr>
        <p:spPr>
          <a:xfrm>
            <a:off x="925513" y="200025"/>
            <a:ext cx="7770812" cy="3476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eaLnBrk="1" hangingPunct="1">
              <a:lnSpc>
                <a:spcPct val="200000"/>
              </a:lnSpc>
              <a:buFont typeface="Arial" panose="020B0604020202020204" pitchFamily="34" charset="0"/>
            </a:pPr>
            <a:r>
              <a:rPr lang="zh-CN" altLang="en-US" sz="1600" b="1" dirty="0">
                <a:solidFill>
                  <a:srgbClr val="60606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外地回来生入学</a:t>
            </a:r>
            <a:endParaRPr lang="zh-CN" altLang="en-US" sz="1600" b="1" dirty="0">
              <a:solidFill>
                <a:srgbClr val="60606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43940" y="4515485"/>
            <a:ext cx="89541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>
              <a:lnSpc>
                <a:spcPct val="200000"/>
              </a:lnSpc>
              <a:buFont typeface="Arial" panose="020B0604020202020204" pitchFamily="34" charset="0"/>
            </a:pPr>
            <a:r>
              <a:rPr lang="zh-CN" altLang="en-US" sz="1400" b="1" dirty="0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注：外地回来生入学，先通过系统自助录入信息，再到户籍所在的辖区教育局审核信息。</a:t>
            </a:r>
            <a:endParaRPr lang="zh-CN" altLang="en-US" sz="1400" b="1" dirty="0">
              <a:solidFill>
                <a:srgbClr val="FF0000"/>
              </a:solidFill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1685" y="699135"/>
            <a:ext cx="4980940" cy="3937635"/>
          </a:xfrm>
          <a:prstGeom prst="rect">
            <a:avLst/>
          </a:prstGeom>
        </p:spPr>
      </p:pic>
    </p:spTree>
  </p:cSld>
  <p:clrMapOvr>
    <a:masterClrMapping/>
  </p:clrMapOvr>
  <p:transition spd="slow" advTm="21858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6" name="标题 3073"/>
          <p:cNvSpPr>
            <a:spLocks noGrp="1"/>
          </p:cNvSpPr>
          <p:nvPr>
            <p:ph type="ctrTitle"/>
          </p:nvPr>
        </p:nvSpPr>
        <p:spPr>
          <a:xfrm>
            <a:off x="908050" y="177800"/>
            <a:ext cx="7772400" cy="306388"/>
          </a:xfrm>
        </p:spPr>
        <p:txBody>
          <a:bodyPr vert="horz" wrap="square" lIns="91440" tIns="45720" rIns="91440" bIns="45720" anchor="ctr"/>
          <a:p>
            <a:pPr eaLnBrk="1" hangingPunct="1">
              <a:buClrTx/>
              <a:buSzTx/>
            </a:pPr>
            <a:r>
              <a:rPr lang="zh-CN" altLang="en-US" sz="2400" kern="1200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常见问题解答（</a:t>
            </a:r>
            <a:r>
              <a:rPr lang="en-US" altLang="zh-CN" sz="2400" kern="1200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Q&amp;A</a:t>
            </a:r>
            <a:r>
              <a:rPr lang="zh-CN" altLang="en-US" sz="2400" kern="1200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</a:t>
            </a:r>
            <a:endParaRPr lang="zh-CN" altLang="en-US" sz="2400" kern="1200" dirty="0">
              <a:solidFill>
                <a:srgbClr val="606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7" name="五边形 6"/>
          <p:cNvSpPr/>
          <p:nvPr/>
        </p:nvSpPr>
        <p:spPr>
          <a:xfrm>
            <a:off x="593725" y="678180"/>
            <a:ext cx="7847330" cy="335915"/>
          </a:xfrm>
          <a:prstGeom prst="homePlat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Q</a:t>
            </a: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：家长忘记系统登录密码怎么办？</a:t>
            </a: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593725" y="1014095"/>
            <a:ext cx="7847330" cy="458470"/>
          </a:xfrm>
          <a:prstGeom prst="homePlate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</a:t>
            </a: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</a:t>
            </a:r>
            <a:r>
              <a:rPr kumimoji="0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家长可以在用户登录页面点击“忘记密码”，通过手机获取短信验证码，并重置密码。</a:t>
            </a:r>
            <a:endParaRPr kumimoji="0" sz="1400" b="0" i="0" u="none" strike="noStrike" kern="120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五边形 9"/>
          <p:cNvSpPr/>
          <p:nvPr/>
        </p:nvSpPr>
        <p:spPr>
          <a:xfrm>
            <a:off x="593725" y="1529715"/>
            <a:ext cx="7847330" cy="370840"/>
          </a:xfrm>
          <a:prstGeom prst="homePlat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Q</a:t>
            </a: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：为什么我的网络正常，访问系统页面显示不太正常？</a:t>
            </a: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五边形 10"/>
          <p:cNvSpPr/>
          <p:nvPr/>
        </p:nvSpPr>
        <p:spPr>
          <a:xfrm>
            <a:off x="593725" y="1900555"/>
            <a:ext cx="7847330" cy="488315"/>
          </a:xfrm>
          <a:prstGeom prst="homePlate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</a:t>
            </a: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</a:t>
            </a:r>
            <a:r>
              <a:rPr kumimoji="0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电脑访问系统，</a:t>
            </a:r>
            <a:r>
              <a:rPr sz="140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建议使用谷歌浏览器或360极速模式浏览器</a:t>
            </a:r>
            <a:r>
              <a:rPr kumimoji="0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0" sz="1400" b="0" i="0" u="none" strike="noStrike" kern="120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五边形 4"/>
          <p:cNvSpPr/>
          <p:nvPr>
            <p:custDataLst>
              <p:tags r:id="rId1"/>
            </p:custDataLst>
          </p:nvPr>
        </p:nvSpPr>
        <p:spPr>
          <a:xfrm>
            <a:off x="594360" y="2468880"/>
            <a:ext cx="7872095" cy="374015"/>
          </a:xfrm>
          <a:prstGeom prst="homePlat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Q</a:t>
            </a: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：不会网络填报志愿的家长怎么办？</a:t>
            </a: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五边形 2"/>
          <p:cNvSpPr/>
          <p:nvPr>
            <p:custDataLst>
              <p:tags r:id="rId2"/>
            </p:custDataLst>
          </p:nvPr>
        </p:nvSpPr>
        <p:spPr>
          <a:xfrm>
            <a:off x="594360" y="2846705"/>
            <a:ext cx="7889875" cy="873125"/>
          </a:xfrm>
          <a:prstGeom prst="homePlat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</a:t>
            </a:r>
            <a:r>
              <a:rPr kumimoji="0" lang="en-US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：为方便群众做好预报名工作，市教育局制作了ppt版本的系统家长操作指南，家长可以登录福州教育网查看、下载。</a:t>
            </a:r>
            <a:endParaRPr kumimoji="0" lang="en-US" altLang="en-US" sz="1400" b="0" i="0" u="none" strike="noStrike" kern="120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五边形 1"/>
          <p:cNvSpPr/>
          <p:nvPr>
            <p:custDataLst>
              <p:tags r:id="rId3"/>
            </p:custDataLst>
          </p:nvPr>
        </p:nvSpPr>
        <p:spPr>
          <a:xfrm>
            <a:off x="593725" y="3850005"/>
            <a:ext cx="7872095" cy="374015"/>
          </a:xfrm>
          <a:prstGeom prst="homePlat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Q</a:t>
            </a: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：民办初中第一志愿和第二志愿是否为必填选项？</a:t>
            </a: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五边形 3"/>
          <p:cNvSpPr/>
          <p:nvPr>
            <p:custDataLst>
              <p:tags r:id="rId4"/>
            </p:custDataLst>
          </p:nvPr>
        </p:nvSpPr>
        <p:spPr>
          <a:xfrm>
            <a:off x="593725" y="4227830"/>
            <a:ext cx="7889875" cy="492760"/>
          </a:xfrm>
          <a:prstGeom prst="homePlat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</a:t>
            </a:r>
            <a:r>
              <a:rPr kumimoji="0" lang="en-US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：学生或家长可依意向填报志愿，最多填报两个志愿。也就是说，两个志愿均可不填报。</a:t>
            </a:r>
            <a:endParaRPr kumimoji="0" lang="en-US" altLang="en-US" sz="1400" b="0" i="0" u="none" strike="noStrike" kern="120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 advTm="6008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图片 4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405" y="621030"/>
            <a:ext cx="7467600" cy="4451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文本框 9"/>
          <p:cNvSpPr txBox="1"/>
          <p:nvPr/>
        </p:nvSpPr>
        <p:spPr>
          <a:xfrm>
            <a:off x="4571683" y="3579178"/>
            <a:ext cx="371475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1600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操作步骤</a:t>
            </a:r>
            <a:endParaRPr lang="zh-CN" altLang="en-US" sz="1600" dirty="0">
              <a:latin typeface="Arial" panose="020B0604020202020204" pitchFamily="34" charset="0"/>
            </a:endParaRPr>
          </a:p>
        </p:txBody>
      </p:sp>
      <p:sp>
        <p:nvSpPr>
          <p:cNvPr id="15365" name="文本框 10"/>
          <p:cNvSpPr txBox="1"/>
          <p:nvPr/>
        </p:nvSpPr>
        <p:spPr>
          <a:xfrm>
            <a:off x="6515735" y="3566795"/>
            <a:ext cx="263525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1600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</a:t>
            </a:r>
            <a:endParaRPr lang="zh-CN" altLang="en-US" sz="1600" dirty="0">
              <a:latin typeface="Arial" panose="020B0604020202020204" pitchFamily="34" charset="0"/>
            </a:endParaRPr>
          </a:p>
        </p:txBody>
      </p:sp>
      <p:sp>
        <p:nvSpPr>
          <p:cNvPr id="15366" name="文本框 11"/>
          <p:cNvSpPr txBox="1"/>
          <p:nvPr/>
        </p:nvSpPr>
        <p:spPr>
          <a:xfrm>
            <a:off x="6876098" y="3795078"/>
            <a:ext cx="39211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1600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解答</a:t>
            </a:r>
            <a:endParaRPr lang="zh-CN" altLang="en-US" sz="1600" dirty="0">
              <a:latin typeface="Arial" panose="020B0604020202020204" pitchFamily="34" charset="0"/>
            </a:endParaRPr>
          </a:p>
        </p:txBody>
      </p:sp>
      <p:sp>
        <p:nvSpPr>
          <p:cNvPr id="15367" name="文本框 12"/>
          <p:cNvSpPr txBox="1"/>
          <p:nvPr/>
        </p:nvSpPr>
        <p:spPr>
          <a:xfrm>
            <a:off x="2607310" y="3430905"/>
            <a:ext cx="428625" cy="1348105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1600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志愿填报方式</a:t>
            </a:r>
            <a:endParaRPr lang="zh-CN" altLang="en-US" sz="1600" dirty="0">
              <a:latin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474075" y="584200"/>
            <a:ext cx="3071495" cy="3498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</p:spTree>
  </p:cSld>
  <p:clrMapOvr>
    <a:masterClrMapping/>
  </p:clrMapOvr>
  <p:transition spd="slow" advTm="514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标题 3073"/>
          <p:cNvSpPr>
            <a:spLocks noGrp="1"/>
          </p:cNvSpPr>
          <p:nvPr>
            <p:ph type="ctrTitle"/>
          </p:nvPr>
        </p:nvSpPr>
        <p:spPr>
          <a:xfrm>
            <a:off x="908050" y="177800"/>
            <a:ext cx="7772400" cy="306388"/>
          </a:xfrm>
        </p:spPr>
        <p:txBody>
          <a:bodyPr vert="horz" wrap="square" lIns="91440" tIns="45720" rIns="91440" bIns="45720" anchor="ctr"/>
          <a:p>
            <a:pPr eaLnBrk="1" hangingPunct="1">
              <a:buClrTx/>
              <a:buSzTx/>
            </a:pPr>
            <a:r>
              <a:rPr lang="zh-CN" altLang="en-US" sz="2400" kern="1200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志愿填报方式</a:t>
            </a:r>
            <a:endParaRPr lang="zh-CN" altLang="en-US" sz="2400" kern="1200" dirty="0">
              <a:solidFill>
                <a:srgbClr val="606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16387" name="组 20"/>
          <p:cNvGrpSpPr/>
          <p:nvPr/>
        </p:nvGrpSpPr>
        <p:grpSpPr>
          <a:xfrm>
            <a:off x="838200" y="846138"/>
            <a:ext cx="6577965" cy="3570604"/>
            <a:chOff x="179512" y="1364306"/>
            <a:chExt cx="5987963" cy="4364653"/>
          </a:xfrm>
        </p:grpSpPr>
        <p:sp>
          <p:nvSpPr>
            <p:cNvPr id="16390" name="文本框 1"/>
            <p:cNvSpPr txBox="1"/>
            <p:nvPr/>
          </p:nvSpPr>
          <p:spPr>
            <a:xfrm>
              <a:off x="290497" y="4714447"/>
              <a:ext cx="5833625" cy="101451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eaLnBrk="1" hangingPunct="1">
                <a:lnSpc>
                  <a:spcPct val="200000"/>
                </a:lnSpc>
                <a:buFont typeface="Arial" panose="020B0604020202020204" pitchFamily="34" charset="0"/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.下载进入“e福州”APP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&gt;&gt;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首页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&gt;&gt;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教育专区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&gt;&gt;教育公共服务平台&gt;&gt;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教育专区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&gt;&gt;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榕教之窗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&gt;&gt;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榕教招生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&gt;&gt;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初中招生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&gt;&gt;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我要填报志愿，</a:t>
              </a:r>
              <a:r>
                <a:rPr lang="zh-CN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进行志愿</a:t>
              </a:r>
              <a:r>
                <a:rPr lang="zh-CN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填报</a:t>
              </a:r>
              <a:r>
                <a:rPr lang="zh-CN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391" name="组 2"/>
            <p:cNvGrpSpPr/>
            <p:nvPr/>
          </p:nvGrpSpPr>
          <p:grpSpPr>
            <a:xfrm>
              <a:off x="179512" y="1628748"/>
              <a:ext cx="685771" cy="685771"/>
              <a:chOff x="1828800" y="2090686"/>
              <a:chExt cx="685771" cy="685771"/>
            </a:xfrm>
          </p:grpSpPr>
          <p:sp>
            <p:nvSpPr>
              <p:cNvPr id="16398" name="AutoShape 5"/>
              <p:cNvSpPr/>
              <p:nvPr/>
            </p:nvSpPr>
            <p:spPr>
              <a:xfrm>
                <a:off x="1828800" y="2090686"/>
                <a:ext cx="685771" cy="685771"/>
              </a:xfrm>
              <a:prstGeom prst="diamond">
                <a:avLst/>
              </a:prstGeom>
              <a:solidFill>
                <a:srgbClr val="74A1DE"/>
              </a:solidFill>
              <a:ln w="25400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  <a:effectLst>
                <a:outerShdw dist="76200" algn="ctr" rotWithShape="0">
                  <a:srgbClr val="C0C0C0"/>
                </a:outerShdw>
              </a:effectLst>
            </p:spPr>
            <p:txBody>
              <a:bodyPr wrap="none" anchor="ctr"/>
              <a:p>
                <a:pPr eaLnBrk="1" hangingPunct="1">
                  <a:buFont typeface="Arial" panose="020B0604020202020204" pitchFamily="34" charset="0"/>
                </a:pPr>
                <a:endParaRPr lang="zh-CN" altLang="en-US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" name="Text Box 7"/>
              <p:cNvSpPr txBox="1">
                <a:spLocks noChangeArrowheads="1"/>
              </p:cNvSpPr>
              <p:nvPr/>
            </p:nvSpPr>
            <p:spPr bwMode="gray">
              <a:xfrm>
                <a:off x="1981982" y="2121205"/>
                <a:ext cx="356943" cy="5627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一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  <p:sp>
          <p:nvSpPr>
            <p:cNvPr id="2" name="AutoShape 9"/>
            <p:cNvSpPr/>
            <p:nvPr/>
          </p:nvSpPr>
          <p:spPr>
            <a:xfrm>
              <a:off x="186449" y="3948324"/>
              <a:ext cx="684983" cy="686950"/>
            </a:xfrm>
            <a:prstGeom prst="diamond">
              <a:avLst/>
            </a:prstGeom>
            <a:solidFill>
              <a:srgbClr val="E49514"/>
            </a:solidFill>
            <a:ln w="2540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76200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二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6393" name="矩形 3"/>
            <p:cNvSpPr/>
            <p:nvPr/>
          </p:nvSpPr>
          <p:spPr>
            <a:xfrm>
              <a:off x="1022547" y="1364306"/>
              <a:ext cx="944840" cy="8638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200000"/>
                </a:lnSpc>
                <a:buFont typeface="Arial" panose="020B0604020202020204" pitchFamily="34" charset="0"/>
              </a:pPr>
              <a:r>
                <a:rPr lang="zh-CN" altLang="en-US" sz="2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电脑端</a:t>
              </a:r>
              <a:endPara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94" name="矩形 18"/>
            <p:cNvSpPr/>
            <p:nvPr/>
          </p:nvSpPr>
          <p:spPr>
            <a:xfrm>
              <a:off x="251190" y="2322155"/>
              <a:ext cx="5916285" cy="101451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eaLnBrk="1" hangingPunct="1">
                <a:lnSpc>
                  <a:spcPct val="200000"/>
                </a:lnSpc>
                <a:buFont typeface="Arial" panose="020B0604020202020204" pitchFamily="34" charset="0"/>
              </a:pP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登录</a:t>
              </a:r>
              <a:r>
                <a:rPr lang="en-US" altLang="zh-CN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“</a:t>
              </a: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榕教之窗</a:t>
              </a:r>
              <a:r>
                <a:rPr lang="en-US" altLang="zh-CN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”(</a:t>
              </a: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网址：</a:t>
              </a:r>
              <a:r>
                <a:rPr lang="en-US" altLang="zh-CN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https://rjzc.fzedu.pub)</a:t>
              </a: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</a:t>
              </a:r>
              <a:r>
                <a:rPr lang="en-US" altLang="zh-CN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&gt;&gt;</a:t>
              </a: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榕教招生</a:t>
              </a:r>
              <a:r>
                <a:rPr lang="en-US" altLang="zh-CN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&gt;&gt;</a:t>
              </a: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初中招生</a:t>
              </a:r>
              <a:r>
                <a:rPr lang="en-US" altLang="zh-CN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&gt;&gt;</a:t>
              </a: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核对学生信息</a:t>
              </a:r>
              <a:r>
                <a:rPr lang="en-US" altLang="zh-CN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&gt;&gt;</a:t>
              </a: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点击填报志愿</a:t>
              </a:r>
              <a:r>
                <a:rPr lang="en-US" altLang="zh-CN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&gt;&gt;</a:t>
              </a: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选择辖区</a:t>
              </a:r>
              <a:r>
                <a:rPr lang="en-US" altLang="zh-CN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&gt;&gt;</a:t>
              </a: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点击进入《福州市初中志愿填报》页面，进行志愿</a:t>
              </a: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填报</a:t>
              </a: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。</a:t>
              </a:r>
              <a:endPara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95" name="矩形 19"/>
            <p:cNvSpPr/>
            <p:nvPr/>
          </p:nvSpPr>
          <p:spPr>
            <a:xfrm>
              <a:off x="1022322" y="3693883"/>
              <a:ext cx="944840" cy="8638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200000"/>
                </a:lnSpc>
                <a:buFont typeface="Arial" panose="020B0604020202020204" pitchFamily="34" charset="0"/>
              </a:pPr>
              <a:r>
                <a:rPr lang="zh-CN" altLang="en-US" sz="2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手机端</a:t>
              </a:r>
              <a:endPara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11335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8474075" y="584200"/>
            <a:ext cx="3071495" cy="3498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79540" y="1391556"/>
            <a:ext cx="5559802" cy="8299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p>
            <a:pPr>
              <a:lnSpc>
                <a:spcPct val="120000"/>
              </a:lnSpc>
            </a:pPr>
            <a:r>
              <a:rPr lang="zh-CN" altLang="en-US" sz="4000" b="1" spc="100" dirty="0">
                <a:solidFill>
                  <a:srgbClr val="4851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手机端</a:t>
            </a:r>
            <a:r>
              <a:rPr lang="zh-CN" altLang="en-US" sz="2400" b="1" spc="100" dirty="0">
                <a:solidFill>
                  <a:srgbClr val="48515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操作步骤</a:t>
            </a:r>
            <a:endParaRPr lang="zh-CN" altLang="en-US" sz="2400" b="1" spc="100" dirty="0">
              <a:solidFill>
                <a:srgbClr val="4851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>
            <p:custDataLst>
              <p:tags r:id="rId2"/>
            </p:custDataLst>
          </p:nvPr>
        </p:nvCxnSpPr>
        <p:spPr>
          <a:xfrm>
            <a:off x="2110111" y="2190736"/>
            <a:ext cx="4232777" cy="0"/>
          </a:xfrm>
          <a:prstGeom prst="line">
            <a:avLst/>
          </a:prstGeom>
          <a:noFill/>
          <a:ln w="19050" cap="flat" cmpd="sng" algn="ctr">
            <a:solidFill>
              <a:srgbClr val="485157"/>
            </a:solidFill>
            <a:prstDash val="solid"/>
            <a:miter lim="800000"/>
          </a:ln>
          <a:effectLst/>
        </p:spPr>
      </p:cxnSp>
      <p:sp>
        <p:nvSpPr>
          <p:cNvPr id="7" name="自选图形 13"/>
          <p:cNvSpPr/>
          <p:nvPr>
            <p:custDataLst>
              <p:tags r:id="rId3"/>
            </p:custDataLst>
          </p:nvPr>
        </p:nvSpPr>
        <p:spPr>
          <a:xfrm>
            <a:off x="1907540" y="2286000"/>
            <a:ext cx="5824855" cy="16478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cap="flat" cmpd="sng">
            <a:solidFill>
              <a:srgbClr val="F2F2F2"/>
            </a:solidFill>
            <a:prstDash val="solid"/>
            <a:headEnd type="none" w="med" len="med"/>
            <a:tailEnd type="none" w="med" len="med"/>
          </a:ln>
          <a:effectLst>
            <a:outerShdw dist="28398" dir="3806096" algn="ctr" rotWithShape="0">
              <a:srgbClr val="974706">
                <a:alpha val="50000"/>
              </a:srgbClr>
            </a:outerShdw>
          </a:effectLst>
        </p:spPr>
        <p:txBody>
          <a:bodyPr anchor="ctr"/>
          <a:p>
            <a:pPr algn="just" eaLnBrk="1" hangingPunct="1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特别提醒：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端操作可参考手机端操作步骤。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2.手机端登录的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福州手机号码，需与上报学校的监护人手机号码一致，否则登录系统看不到学生信息。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</a:pP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51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Freeform 9"/>
          <p:cNvSpPr/>
          <p:nvPr>
            <p:custDataLst>
              <p:tags r:id="rId1"/>
            </p:custDataLst>
          </p:nvPr>
        </p:nvSpPr>
        <p:spPr bwMode="gray">
          <a:xfrm rot="20934526">
            <a:off x="618490" y="2261235"/>
            <a:ext cx="8006080" cy="925830"/>
          </a:xfrm>
          <a:custGeom>
            <a:avLst/>
            <a:gdLst>
              <a:gd name="T0" fmla="*/ 0 w 4371"/>
              <a:gd name="T1" fmla="*/ 2147483647 h 1066"/>
              <a:gd name="T2" fmla="*/ 2147483647 w 4371"/>
              <a:gd name="T3" fmla="*/ 2147483647 h 1066"/>
              <a:gd name="T4" fmla="*/ 2147483647 w 4371"/>
              <a:gd name="T5" fmla="*/ 2147483647 h 1066"/>
              <a:gd name="T6" fmla="*/ 2147483647 w 4371"/>
              <a:gd name="T7" fmla="*/ 2147483647 h 1066"/>
              <a:gd name="T8" fmla="*/ 2147483647 w 4371"/>
              <a:gd name="T9" fmla="*/ 2147483647 h 1066"/>
              <a:gd name="T10" fmla="*/ 2147483647 w 4371"/>
              <a:gd name="T11" fmla="*/ 2147483647 h 1066"/>
              <a:gd name="T12" fmla="*/ 2147483647 w 4371"/>
              <a:gd name="T13" fmla="*/ 0 h 1066"/>
              <a:gd name="T14" fmla="*/ 2147483647 w 4371"/>
              <a:gd name="T15" fmla="*/ 2147483647 h 1066"/>
              <a:gd name="T16" fmla="*/ 2147483647 w 4371"/>
              <a:gd name="T17" fmla="*/ 2147483647 h 1066"/>
              <a:gd name="T18" fmla="*/ 2147483647 w 4371"/>
              <a:gd name="T19" fmla="*/ 2147483647 h 1066"/>
              <a:gd name="T20" fmla="*/ 2147483647 w 4371"/>
              <a:gd name="T21" fmla="*/ 2147483647 h 1066"/>
              <a:gd name="T22" fmla="*/ 2147483647 w 4371"/>
              <a:gd name="T23" fmla="*/ 2147483647 h 1066"/>
              <a:gd name="T24" fmla="*/ 2147483647 w 4371"/>
              <a:gd name="T25" fmla="*/ 2147483647 h 1066"/>
              <a:gd name="T26" fmla="*/ 2147483647 w 4371"/>
              <a:gd name="T27" fmla="*/ 2147483647 h 1066"/>
              <a:gd name="T28" fmla="*/ 2147483647 w 4371"/>
              <a:gd name="T29" fmla="*/ 2147483647 h 1066"/>
              <a:gd name="T30" fmla="*/ 0 w 4371"/>
              <a:gd name="T31" fmla="*/ 2147483647 h 106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371"/>
              <a:gd name="T49" fmla="*/ 0 h 1066"/>
              <a:gd name="T50" fmla="*/ 4371 w 4371"/>
              <a:gd name="T51" fmla="*/ 1066 h 106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371" h="1066">
                <a:moveTo>
                  <a:pt x="0" y="845"/>
                </a:moveTo>
                <a:lnTo>
                  <a:pt x="1523" y="313"/>
                </a:lnTo>
                <a:lnTo>
                  <a:pt x="1610" y="617"/>
                </a:lnTo>
                <a:lnTo>
                  <a:pt x="2720" y="243"/>
                </a:lnTo>
                <a:lnTo>
                  <a:pt x="2784" y="538"/>
                </a:lnTo>
                <a:lnTo>
                  <a:pt x="3882" y="266"/>
                </a:lnTo>
                <a:lnTo>
                  <a:pt x="3795" y="0"/>
                </a:lnTo>
                <a:lnTo>
                  <a:pt x="4371" y="269"/>
                </a:lnTo>
                <a:lnTo>
                  <a:pt x="3961" y="832"/>
                </a:lnTo>
                <a:lnTo>
                  <a:pt x="3912" y="542"/>
                </a:lnTo>
                <a:lnTo>
                  <a:pt x="2594" y="921"/>
                </a:lnTo>
                <a:lnTo>
                  <a:pt x="2509" y="620"/>
                </a:lnTo>
                <a:lnTo>
                  <a:pt x="1344" y="968"/>
                </a:lnTo>
                <a:lnTo>
                  <a:pt x="1280" y="666"/>
                </a:lnTo>
                <a:lnTo>
                  <a:pt x="67" y="1066"/>
                </a:lnTo>
                <a:lnTo>
                  <a:pt x="0" y="845"/>
                </a:lnTo>
                <a:close/>
              </a:path>
            </a:pathLst>
          </a:custGeom>
          <a:solidFill>
            <a:srgbClr val="75E6FF"/>
          </a:solidFill>
          <a:ln w="9525">
            <a:solidFill>
              <a:schemeClr val="accent1">
                <a:lumMod val="75000"/>
                <a:alpha val="70000"/>
              </a:schemeClr>
            </a:solidFill>
            <a:round/>
          </a:ln>
          <a:scene3d>
            <a:camera prst="legacyPerspectiveTopRight">
              <a:rot lat="600000" lon="20999988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7410" name="标题 1"/>
          <p:cNvSpPr>
            <a:spLocks noGrp="1"/>
          </p:cNvSpPr>
          <p:nvPr>
            <p:ph type="ctrTitle"/>
          </p:nvPr>
        </p:nvSpPr>
        <p:spPr>
          <a:xfrm>
            <a:off x="925830" y="121285"/>
            <a:ext cx="7770495" cy="502920"/>
          </a:xfrm>
        </p:spPr>
        <p:txBody>
          <a:bodyPr vert="horz" wrap="square" lIns="91440" tIns="45720" rIns="91440" bIns="45720" anchor="b"/>
          <a:p>
            <a:pPr eaLnBrk="1" hangingPunct="1">
              <a:lnSpc>
                <a:spcPct val="200000"/>
              </a:lnSpc>
              <a:buClrTx/>
              <a:buSzTx/>
            </a:pPr>
            <a:r>
              <a:rPr lang="zh-CN" altLang="en-US" sz="2400" kern="1200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操作步骤</a:t>
            </a:r>
            <a:endParaRPr lang="zh-CN" altLang="en-US" sz="2400" kern="1200" dirty="0">
              <a:solidFill>
                <a:srgbClr val="606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4" name="组 3"/>
          <p:cNvGrpSpPr/>
          <p:nvPr/>
        </p:nvGrpSpPr>
        <p:grpSpPr>
          <a:xfrm>
            <a:off x="143828" y="2897822"/>
            <a:ext cx="1715654" cy="645160"/>
            <a:chOff x="363786" y="5484177"/>
            <a:chExt cx="1715895" cy="860393"/>
          </a:xfrm>
        </p:grpSpPr>
        <p:sp>
          <p:nvSpPr>
            <p:cNvPr id="17433" name="矩形 1"/>
            <p:cNvSpPr/>
            <p:nvPr/>
          </p:nvSpPr>
          <p:spPr>
            <a:xfrm>
              <a:off x="982247" y="5484177"/>
              <a:ext cx="1097434" cy="86039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 eaLnBrk="1" hangingPunct="1">
                <a:buFont typeface="Arial" panose="020B0604020202020204" pitchFamily="34" charset="0"/>
              </a:pPr>
              <a:r>
                <a:rPr lang="zh-CN" b="1" dirty="0">
                  <a:solidFill>
                    <a:srgbClr val="606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进入志愿</a:t>
              </a:r>
              <a:endParaRPr lang="zh-CN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ctr" eaLnBrk="1" hangingPunct="1">
                <a:buFont typeface="Arial" panose="020B0604020202020204" pitchFamily="34" charset="0"/>
              </a:pPr>
              <a:r>
                <a:rPr lang="zh-CN" b="1" dirty="0">
                  <a:solidFill>
                    <a:srgbClr val="606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填报</a:t>
              </a:r>
              <a:endParaRPr lang="zh-CN" altLang="en-US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Oval 4"/>
            <p:cNvSpPr>
              <a:spLocks noChangeArrowheads="1"/>
            </p:cNvSpPr>
            <p:nvPr/>
          </p:nvSpPr>
          <p:spPr bwMode="gray">
            <a:xfrm>
              <a:off x="363786" y="5625177"/>
              <a:ext cx="600159" cy="616079"/>
            </a:xfrm>
            <a:prstGeom prst="ellipse">
              <a:avLst/>
            </a:prstGeom>
            <a:solidFill>
              <a:srgbClr val="E49514">
                <a:alpha val="79999"/>
              </a:srgbClr>
            </a:solidFill>
            <a:ln w="57150">
              <a:solidFill>
                <a:srgbClr val="FFFFFF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3" name="Text Box 5"/>
            <p:cNvSpPr txBox="1">
              <a:spLocks noChangeArrowheads="1"/>
            </p:cNvSpPr>
            <p:nvPr/>
          </p:nvSpPr>
          <p:spPr bwMode="gray">
            <a:xfrm>
              <a:off x="395540" y="5733150"/>
              <a:ext cx="531887" cy="49328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01</a:t>
              </a:r>
              <a:endPara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" name="组 4"/>
          <p:cNvGrpSpPr/>
          <p:nvPr/>
        </p:nvGrpSpPr>
        <p:grpSpPr>
          <a:xfrm>
            <a:off x="1429064" y="3940182"/>
            <a:ext cx="2612053" cy="461963"/>
            <a:chOff x="1374255" y="5213756"/>
            <a:chExt cx="2610899" cy="615785"/>
          </a:xfrm>
        </p:grpSpPr>
        <p:sp>
          <p:nvSpPr>
            <p:cNvPr id="24" name="Oval 8"/>
            <p:cNvSpPr>
              <a:spLocks noChangeArrowheads="1"/>
            </p:cNvSpPr>
            <p:nvPr/>
          </p:nvSpPr>
          <p:spPr bwMode="gray">
            <a:xfrm>
              <a:off x="1374255" y="5213756"/>
              <a:ext cx="599810" cy="615785"/>
            </a:xfrm>
            <a:prstGeom prst="ellipse">
              <a:avLst/>
            </a:prstGeom>
            <a:solidFill>
              <a:srgbClr val="6E9349">
                <a:alpha val="79999"/>
              </a:srgbClr>
            </a:solidFill>
            <a:ln w="57150">
              <a:solidFill>
                <a:srgbClr val="FFFFFF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5" name="Text Box 9"/>
            <p:cNvSpPr txBox="1">
              <a:spLocks noChangeArrowheads="1"/>
            </p:cNvSpPr>
            <p:nvPr/>
          </p:nvSpPr>
          <p:spPr bwMode="gray">
            <a:xfrm>
              <a:off x="1399644" y="5309828"/>
              <a:ext cx="531577" cy="49305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02</a:t>
              </a:r>
              <a:endPara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7432" name="矩形 2"/>
            <p:cNvSpPr/>
            <p:nvPr/>
          </p:nvSpPr>
          <p:spPr>
            <a:xfrm>
              <a:off x="1974363" y="5340026"/>
              <a:ext cx="2010791" cy="44945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l" eaLnBrk="1" hangingPunct="1">
                <a:spcAft>
                  <a:spcPts val="600"/>
                </a:spcAft>
                <a:buFont typeface="Arial" panose="020B0604020202020204" pitchFamily="34" charset="0"/>
              </a:pPr>
              <a:r>
                <a:rPr lang="zh-CN" altLang="en-US" sz="1600" b="1" dirty="0">
                  <a:solidFill>
                    <a:srgbClr val="606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完善并确认学生</a:t>
              </a:r>
              <a:r>
                <a:rPr lang="zh-CN" altLang="en-US" sz="1600" b="1" dirty="0">
                  <a:solidFill>
                    <a:srgbClr val="606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信息</a:t>
              </a:r>
              <a:endParaRPr lang="en-US" altLang="zh-CN" sz="1600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 29"/>
          <p:cNvGrpSpPr/>
          <p:nvPr/>
        </p:nvGrpSpPr>
        <p:grpSpPr>
          <a:xfrm>
            <a:off x="2159000" y="2205038"/>
            <a:ext cx="600075" cy="461962"/>
            <a:chOff x="3172098" y="4329057"/>
            <a:chExt cx="599931" cy="615552"/>
          </a:xfrm>
        </p:grpSpPr>
        <p:sp>
          <p:nvSpPr>
            <p:cNvPr id="26" name="Oval 12"/>
            <p:cNvSpPr>
              <a:spLocks noChangeArrowheads="1"/>
            </p:cNvSpPr>
            <p:nvPr/>
          </p:nvSpPr>
          <p:spPr bwMode="gray">
            <a:xfrm>
              <a:off x="3172098" y="4329057"/>
              <a:ext cx="599931" cy="615552"/>
            </a:xfrm>
            <a:prstGeom prst="ellipse">
              <a:avLst/>
            </a:prstGeom>
            <a:solidFill>
              <a:srgbClr val="5EB4B4">
                <a:alpha val="79999"/>
              </a:srgbClr>
            </a:solidFill>
            <a:ln w="57150">
              <a:solidFill>
                <a:srgbClr val="FFFFFF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7" name="Text Box 13"/>
            <p:cNvSpPr txBox="1">
              <a:spLocks noChangeArrowheads="1"/>
            </p:cNvSpPr>
            <p:nvPr/>
          </p:nvSpPr>
          <p:spPr bwMode="gray">
            <a:xfrm>
              <a:off x="3203840" y="4436936"/>
              <a:ext cx="531685" cy="49286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03</a:t>
              </a:r>
              <a:endPara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15360" name="组 15359"/>
          <p:cNvGrpSpPr/>
          <p:nvPr/>
        </p:nvGrpSpPr>
        <p:grpSpPr>
          <a:xfrm>
            <a:off x="3697923" y="3401060"/>
            <a:ext cx="600075" cy="461963"/>
            <a:chOff x="2524026" y="1444898"/>
            <a:chExt cx="599829" cy="615785"/>
          </a:xfrm>
        </p:grpSpPr>
        <p:sp>
          <p:nvSpPr>
            <p:cNvPr id="28" name="Oval 16"/>
            <p:cNvSpPr>
              <a:spLocks noChangeArrowheads="1"/>
            </p:cNvSpPr>
            <p:nvPr/>
          </p:nvSpPr>
          <p:spPr bwMode="gray">
            <a:xfrm>
              <a:off x="2524026" y="1444898"/>
              <a:ext cx="599829" cy="615785"/>
            </a:xfrm>
            <a:prstGeom prst="ellipse">
              <a:avLst/>
            </a:prstGeom>
            <a:solidFill>
              <a:srgbClr val="90A8B0">
                <a:alpha val="79999"/>
              </a:srgbClr>
            </a:solidFill>
            <a:ln w="57150">
              <a:solidFill>
                <a:srgbClr val="FFFFFF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9" name="Text Box 17"/>
            <p:cNvSpPr txBox="1">
              <a:spLocks noChangeArrowheads="1"/>
            </p:cNvSpPr>
            <p:nvPr/>
          </p:nvSpPr>
          <p:spPr bwMode="gray">
            <a:xfrm>
              <a:off x="2555763" y="1552820"/>
              <a:ext cx="531594" cy="49305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04</a:t>
              </a:r>
              <a:endPara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15363" name="组 15362"/>
          <p:cNvGrpSpPr/>
          <p:nvPr/>
        </p:nvGrpSpPr>
        <p:grpSpPr>
          <a:xfrm>
            <a:off x="6120765" y="2757170"/>
            <a:ext cx="600210" cy="461690"/>
            <a:chOff x="5260330" y="1126952"/>
            <a:chExt cx="600075" cy="615950"/>
          </a:xfrm>
        </p:grpSpPr>
        <p:sp>
          <p:nvSpPr>
            <p:cNvPr id="17421" name="Oval 4"/>
            <p:cNvSpPr/>
            <p:nvPr/>
          </p:nvSpPr>
          <p:spPr>
            <a:xfrm>
              <a:off x="5260330" y="1126952"/>
              <a:ext cx="600075" cy="615950"/>
            </a:xfrm>
            <a:prstGeom prst="ellipse">
              <a:avLst/>
            </a:prstGeom>
            <a:solidFill>
              <a:schemeClr val="accent2">
                <a:alpha val="79999"/>
              </a:schemeClr>
            </a:solidFill>
            <a:ln w="5715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>
                <a:buFont typeface="Arial" panose="020B0604020202020204" pitchFamily="34" charset="0"/>
              </a:pP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22" name="Text Box 5"/>
            <p:cNvSpPr txBox="1"/>
            <p:nvPr/>
          </p:nvSpPr>
          <p:spPr>
            <a:xfrm>
              <a:off x="5292080" y="1234901"/>
              <a:ext cx="531812" cy="4924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</a:pPr>
              <a:r>
                <a:rPr lang="en-US" altLang="zh-CN" b="1" dirty="0">
                  <a:solidFill>
                    <a:schemeClr val="bg1"/>
                  </a:solidFill>
                  <a:latin typeface="Verdana" panose="020B0604030504040204" pitchFamily="34" charset="0"/>
                </a:rPr>
                <a:t>06</a:t>
              </a:r>
              <a:endParaRPr lang="en-US" altLang="zh-CN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</p:grpSp>
      <p:grpSp>
        <p:nvGrpSpPr>
          <p:cNvPr id="15364" name="组 15363"/>
          <p:cNvGrpSpPr/>
          <p:nvPr/>
        </p:nvGrpSpPr>
        <p:grpSpPr>
          <a:xfrm>
            <a:off x="2839720" y="583565"/>
            <a:ext cx="2360930" cy="1484030"/>
            <a:chOff x="4836520" y="2211769"/>
            <a:chExt cx="2360220" cy="1977197"/>
          </a:xfrm>
        </p:grpSpPr>
        <p:sp>
          <p:nvSpPr>
            <p:cNvPr id="17418" name="Oval 8"/>
            <p:cNvSpPr/>
            <p:nvPr/>
          </p:nvSpPr>
          <p:spPr>
            <a:xfrm>
              <a:off x="6132165" y="3573016"/>
              <a:ext cx="600075" cy="615950"/>
            </a:xfrm>
            <a:prstGeom prst="ellipse">
              <a:avLst/>
            </a:prstGeom>
            <a:solidFill>
              <a:schemeClr val="hlink">
                <a:alpha val="79999"/>
              </a:schemeClr>
            </a:solidFill>
            <a:ln w="5715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>
                <a:buFont typeface="Arial" panose="020B0604020202020204" pitchFamily="34" charset="0"/>
              </a:pP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19" name="Text Box 9"/>
            <p:cNvSpPr txBox="1"/>
            <p:nvPr/>
          </p:nvSpPr>
          <p:spPr>
            <a:xfrm>
              <a:off x="6163915" y="3680965"/>
              <a:ext cx="531812" cy="4924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</a:pPr>
              <a:r>
                <a:rPr lang="en-US" altLang="zh-CN" b="1" dirty="0">
                  <a:solidFill>
                    <a:schemeClr val="bg1"/>
                  </a:solidFill>
                  <a:latin typeface="Verdana" panose="020B0604030504040204" pitchFamily="34" charset="0"/>
                </a:rPr>
                <a:t>05</a:t>
              </a:r>
              <a:endParaRPr lang="en-US" altLang="zh-CN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7420" name="矩形 39"/>
            <p:cNvSpPr/>
            <p:nvPr/>
          </p:nvSpPr>
          <p:spPr>
            <a:xfrm>
              <a:off x="4836520" y="2211769"/>
              <a:ext cx="2360220" cy="4492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l" eaLnBrk="1" hangingPunct="1">
                <a:spcAft>
                  <a:spcPts val="600"/>
                </a:spcAft>
                <a:buFont typeface="Arial" panose="020B0604020202020204" pitchFamily="34" charset="0"/>
              </a:pPr>
              <a:endParaRPr sz="1600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844165" y="2287905"/>
            <a:ext cx="391858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eaLnBrk="1" hangingPunct="1"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选择辖区</a:t>
            </a:r>
            <a:endParaRPr lang="zh-CN" altLang="en-US" sz="1600" b="1" dirty="0">
              <a:solidFill>
                <a:srgbClr val="606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 15363"/>
          <p:cNvGrpSpPr/>
          <p:nvPr/>
        </p:nvGrpSpPr>
        <p:grpSpPr>
          <a:xfrm>
            <a:off x="6561455" y="908685"/>
            <a:ext cx="600255" cy="462315"/>
            <a:chOff x="6132165" y="3573016"/>
            <a:chExt cx="600075" cy="615950"/>
          </a:xfrm>
        </p:grpSpPr>
        <p:sp>
          <p:nvSpPr>
            <p:cNvPr id="7" name="Oval 8"/>
            <p:cNvSpPr/>
            <p:nvPr>
              <p:custDataLst>
                <p:tags r:id="rId2"/>
              </p:custDataLst>
            </p:nvPr>
          </p:nvSpPr>
          <p:spPr>
            <a:xfrm>
              <a:off x="6132165" y="3573016"/>
              <a:ext cx="600075" cy="615950"/>
            </a:xfrm>
            <a:prstGeom prst="ellipse">
              <a:avLst/>
            </a:prstGeom>
            <a:solidFill>
              <a:srgbClr val="FFC000"/>
            </a:solidFill>
            <a:ln w="5715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>
                <a:buFont typeface="Arial" panose="020B0604020202020204" pitchFamily="34" charset="0"/>
              </a:pP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" name="Text Box 9"/>
            <p:cNvSpPr txBox="1"/>
            <p:nvPr>
              <p:custDataLst>
                <p:tags r:id="rId3"/>
              </p:custDataLst>
            </p:nvPr>
          </p:nvSpPr>
          <p:spPr>
            <a:xfrm>
              <a:off x="6163905" y="3622931"/>
              <a:ext cx="531970" cy="5659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noAutofit/>
            </a:bodyPr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</a:pPr>
              <a:r>
                <a:rPr lang="en-US" altLang="zh-CN" b="1" dirty="0">
                  <a:solidFill>
                    <a:schemeClr val="bg1"/>
                  </a:solidFill>
                  <a:latin typeface="Verdana" panose="020B0604030504040204" pitchFamily="34" charset="0"/>
                </a:rPr>
                <a:t>07</a:t>
              </a:r>
              <a:endParaRPr lang="en-US" altLang="zh-CN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15" name="矩形 39"/>
          <p:cNvSpPr/>
          <p:nvPr>
            <p:custDataLst>
              <p:tags r:id="rId4"/>
            </p:custDataLst>
          </p:nvPr>
        </p:nvSpPr>
        <p:spPr>
          <a:xfrm>
            <a:off x="6684739" y="2826457"/>
            <a:ext cx="2011680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 eaLnBrk="1" hangingPunct="1">
              <a:spcAft>
                <a:spcPts val="600"/>
              </a:spcAft>
              <a:buFont typeface="Arial" panose="020B0604020202020204" pitchFamily="34" charset="0"/>
            </a:pPr>
            <a:r>
              <a:rPr lang="zh-CN" altLang="en-US" sz="1600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填报公办校摇号志愿</a:t>
            </a:r>
            <a:endParaRPr lang="zh-CN" altLang="en-US" sz="1600" b="1" dirty="0">
              <a:solidFill>
                <a:srgbClr val="606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39"/>
          <p:cNvSpPr/>
          <p:nvPr>
            <p:custDataLst>
              <p:tags r:id="rId5"/>
            </p:custDataLst>
          </p:nvPr>
        </p:nvSpPr>
        <p:spPr>
          <a:xfrm>
            <a:off x="7216869" y="987497"/>
            <a:ext cx="1808480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 eaLnBrk="1" hangingPunct="1">
              <a:spcAft>
                <a:spcPts val="600"/>
              </a:spcAft>
              <a:buFont typeface="Arial" panose="020B0604020202020204" pitchFamily="34" charset="0"/>
            </a:pPr>
            <a:r>
              <a:rPr lang="zh-CN" altLang="en-US" sz="1600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查看志愿录取情况</a:t>
            </a:r>
            <a:endParaRPr lang="zh-CN" altLang="en-US" sz="1600" b="1" dirty="0">
              <a:solidFill>
                <a:srgbClr val="606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5361"/>
          <p:cNvSpPr/>
          <p:nvPr/>
        </p:nvSpPr>
        <p:spPr>
          <a:xfrm>
            <a:off x="4787867" y="1686342"/>
            <a:ext cx="1605280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 eaLnBrk="1" hangingPunct="1">
              <a:spcAft>
                <a:spcPts val="600"/>
              </a:spcAft>
              <a:buFont typeface="Arial" panose="020B0604020202020204" pitchFamily="34" charset="0"/>
            </a:pPr>
            <a:r>
              <a:rPr lang="zh-CN" altLang="en-US" sz="1600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填报民办批志愿</a:t>
            </a:r>
            <a:endParaRPr lang="zh-CN" altLang="en-US" sz="1600" b="1" dirty="0">
              <a:solidFill>
                <a:srgbClr val="606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339590" y="3469640"/>
            <a:ext cx="194818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eaLnBrk="1" hangingPunct="1">
              <a:spcAft>
                <a:spcPts val="600"/>
              </a:spcAft>
              <a:buFont typeface="Arial" panose="020B0604020202020204" pitchFamily="34" charset="0"/>
            </a:pPr>
            <a:r>
              <a:rPr sz="1600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填报特色</a:t>
            </a:r>
            <a:r>
              <a:rPr lang="zh-CN" sz="1600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批</a:t>
            </a:r>
            <a:r>
              <a:rPr sz="1600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志愿</a:t>
            </a:r>
            <a:endParaRPr lang="zh-CN" altLang="en-US" sz="1600" b="1" dirty="0">
              <a:solidFill>
                <a:srgbClr val="606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Tm="135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7" name="标题 1"/>
          <p:cNvSpPr>
            <a:spLocks noGrp="1"/>
          </p:cNvSpPr>
          <p:nvPr>
            <p:ph type="ctrTitle"/>
          </p:nvPr>
        </p:nvSpPr>
        <p:spPr>
          <a:xfrm>
            <a:off x="925513" y="204788"/>
            <a:ext cx="8088312" cy="347662"/>
          </a:xfrm>
        </p:spPr>
        <p:txBody>
          <a:bodyPr vert="horz" wrap="square" lIns="91440" tIns="45720" rIns="91440" bIns="45720" anchor="b"/>
          <a:p>
            <a:pPr eaLnBrk="1" hangingPunct="1">
              <a:lnSpc>
                <a:spcPct val="200000"/>
              </a:lnSpc>
              <a:buClrTx/>
              <a:buSzTx/>
            </a:pPr>
            <a:r>
              <a:rPr lang="zh-CN" altLang="en-US" sz="1600" kern="1200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操作步骤之一：</a:t>
            </a:r>
            <a:r>
              <a:rPr lang="zh-CN" sz="1600" b="1" dirty="0">
                <a:solidFill>
                  <a:srgbClr val="606060"/>
                </a:solidFill>
                <a:sym typeface="+mn-ea"/>
              </a:rPr>
              <a:t>进入志愿填报</a:t>
            </a:r>
            <a:endParaRPr lang="zh-CN" altLang="en-US" sz="1600" b="1" kern="1200" dirty="0">
              <a:solidFill>
                <a:srgbClr val="606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611505" y="771525"/>
            <a:ext cx="1847215" cy="27559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1200" b="1" dirty="0">
                <a:latin typeface="Arial" panose="020B0604020202020204" pitchFamily="34" charset="0"/>
              </a:rPr>
              <a:t>1</a:t>
            </a:r>
            <a:r>
              <a:rPr lang="zh-CN" altLang="en-US" sz="1200" b="1" dirty="0">
                <a:latin typeface="Arial" panose="020B0604020202020204" pitchFamily="34" charset="0"/>
              </a:rPr>
              <a:t>、打开并登录</a:t>
            </a:r>
            <a:r>
              <a:rPr lang="en-US" altLang="zh-CN" sz="1200" b="1" dirty="0">
                <a:latin typeface="Arial" panose="020B0604020202020204" pitchFamily="34" charset="0"/>
              </a:rPr>
              <a:t>e福州app</a:t>
            </a:r>
            <a:endParaRPr lang="zh-CN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3" name="箭头: 右 2"/>
          <p:cNvSpPr/>
          <p:nvPr>
            <p:custDataLst>
              <p:tags r:id="rId2"/>
            </p:custDataLst>
          </p:nvPr>
        </p:nvSpPr>
        <p:spPr>
          <a:xfrm>
            <a:off x="2693670" y="2708275"/>
            <a:ext cx="765175" cy="369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框 18"/>
          <p:cNvSpPr txBox="1"/>
          <p:nvPr>
            <p:custDataLst>
              <p:tags r:id="rId3"/>
            </p:custDataLst>
          </p:nvPr>
        </p:nvSpPr>
        <p:spPr>
          <a:xfrm>
            <a:off x="3419475" y="702310"/>
            <a:ext cx="2374265" cy="5981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noAutofit/>
          </a:bodyPr>
          <a:p>
            <a:pPr algn="just" eaLnBrk="1" hangingPunct="1">
              <a:buFont typeface="Arial" panose="020B0604020202020204" pitchFamily="34" charset="0"/>
            </a:pPr>
            <a:r>
              <a:rPr lang="en-US" altLang="zh-CN" sz="1200" b="1" dirty="0">
                <a:latin typeface="Arial" panose="020B0604020202020204" pitchFamily="34" charset="0"/>
              </a:rPr>
              <a:t>2</a:t>
            </a:r>
            <a:r>
              <a:rPr lang="zh-CN" altLang="en-US" sz="1200" b="1" dirty="0">
                <a:latin typeface="Arial" panose="020B0604020202020204" pitchFamily="34" charset="0"/>
              </a:rPr>
              <a:t>、在首页找到【教育专区】，</a:t>
            </a:r>
            <a:endParaRPr lang="zh-CN" altLang="en-US" sz="1200" b="1" dirty="0">
              <a:latin typeface="Arial" panose="020B0604020202020204" pitchFamily="34" charset="0"/>
            </a:endParaRPr>
          </a:p>
          <a:p>
            <a:pPr algn="just" eaLnBrk="1" hangingPunct="1">
              <a:buFont typeface="Arial" panose="020B0604020202020204" pitchFamily="34" charset="0"/>
            </a:pPr>
            <a:r>
              <a:rPr lang="zh-CN" altLang="en-US" sz="1200" b="1" dirty="0">
                <a:latin typeface="Arial" panose="020B0604020202020204" pitchFamily="34" charset="0"/>
              </a:rPr>
              <a:t>点击【教育公共服务平台】图标</a:t>
            </a:r>
            <a:endParaRPr lang="zh-CN" altLang="en-US" sz="1200" b="1" dirty="0">
              <a:latin typeface="Arial" panose="020B0604020202020204" pitchFamily="34" charset="0"/>
            </a:endParaRPr>
          </a:p>
        </p:txBody>
      </p:sp>
      <p:pic>
        <p:nvPicPr>
          <p:cNvPr id="5" name="图片 4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564255" y="1203325"/>
            <a:ext cx="1956435" cy="3801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270" y="1203325"/>
            <a:ext cx="1754505" cy="3710305"/>
          </a:xfrm>
          <a:prstGeom prst="rect">
            <a:avLst/>
          </a:prstGeom>
        </p:spPr>
      </p:pic>
      <p:sp>
        <p:nvSpPr>
          <p:cNvPr id="7" name="箭头: 右 2"/>
          <p:cNvSpPr/>
          <p:nvPr>
            <p:custDataLst>
              <p:tags r:id="rId7"/>
            </p:custDataLst>
          </p:nvPr>
        </p:nvSpPr>
        <p:spPr>
          <a:xfrm>
            <a:off x="5724525" y="2708275"/>
            <a:ext cx="765175" cy="369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0515" y="1477645"/>
            <a:ext cx="1819275" cy="340614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372225" y="627380"/>
            <a:ext cx="229235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 eaLnBrk="1" hangingPunct="1">
              <a:buFont typeface="Arial" panose="020B0604020202020204" pitchFamily="34" charset="0"/>
            </a:pPr>
            <a:r>
              <a:rPr lang="en-US" altLang="zh-CN" sz="1200" b="1" dirty="0">
                <a:sym typeface="+mn-ea"/>
              </a:rPr>
              <a:t>3</a:t>
            </a:r>
            <a:r>
              <a:rPr lang="zh-CN" altLang="en-US" sz="1200" b="1" dirty="0">
                <a:sym typeface="+mn-ea"/>
              </a:rPr>
              <a:t>、进入“教育公共服务平台”，在【教育专区】中找到【榕教之窗】，点击进入榕教之窗页面</a:t>
            </a:r>
            <a:endParaRPr lang="zh-CN" altLang="en-US" sz="1200" b="1" dirty="0">
              <a:sym typeface="+mn-ea"/>
            </a:endParaRPr>
          </a:p>
        </p:txBody>
      </p:sp>
    </p:spTree>
  </p:cSld>
  <p:clrMapOvr>
    <a:masterClrMapping/>
  </p:clrMapOvr>
  <p:transition spd="slow" advTm="1954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7" name="标题 1"/>
          <p:cNvSpPr>
            <a:spLocks noGrp="1"/>
          </p:cNvSpPr>
          <p:nvPr>
            <p:ph type="ctrTitle"/>
          </p:nvPr>
        </p:nvSpPr>
        <p:spPr>
          <a:xfrm>
            <a:off x="925513" y="204788"/>
            <a:ext cx="8088312" cy="347662"/>
          </a:xfrm>
        </p:spPr>
        <p:txBody>
          <a:bodyPr vert="horz" wrap="square" lIns="91440" tIns="45720" rIns="91440" bIns="45720" anchor="b"/>
          <a:p>
            <a:pPr eaLnBrk="1" hangingPunct="1">
              <a:lnSpc>
                <a:spcPct val="200000"/>
              </a:lnSpc>
              <a:buClrTx/>
              <a:buSzTx/>
            </a:pPr>
            <a:r>
              <a:rPr lang="zh-CN" altLang="en-US" sz="1600" kern="1200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操作步骤之一：</a:t>
            </a:r>
            <a:r>
              <a:rPr lang="zh-CN" sz="1600" b="1" dirty="0">
                <a:solidFill>
                  <a:srgbClr val="606060"/>
                </a:solidFill>
                <a:sym typeface="+mn-ea"/>
              </a:rPr>
              <a:t>进入志愿填报</a:t>
            </a:r>
            <a:endParaRPr lang="zh-CN" altLang="en-US" sz="1600" b="1" kern="1200" dirty="0">
              <a:solidFill>
                <a:srgbClr val="606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331595" y="768350"/>
            <a:ext cx="27920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 eaLnBrk="1" hangingPunct="1">
              <a:buFont typeface="Arial" panose="020B0604020202020204" pitchFamily="34" charset="0"/>
            </a:pPr>
            <a:r>
              <a:rPr lang="en-US" altLang="zh-CN" sz="1200" b="1" dirty="0">
                <a:latin typeface="Arial" panose="020B0604020202020204" pitchFamily="34" charset="0"/>
              </a:rPr>
              <a:t>4</a:t>
            </a:r>
            <a:r>
              <a:rPr lang="zh-CN" altLang="en-US" sz="1200" b="1" dirty="0">
                <a:latin typeface="Arial" panose="020B0604020202020204" pitchFamily="34" charset="0"/>
              </a:rPr>
              <a:t>、</a:t>
            </a:r>
            <a:r>
              <a:rPr lang="zh-CN" altLang="en-US" sz="1200" b="1" dirty="0">
                <a:sym typeface="+mn-ea"/>
              </a:rPr>
              <a:t>点击【榕教招生</a:t>
            </a:r>
            <a:r>
              <a:rPr lang="zh-CN" altLang="en-US" sz="1200" b="1" dirty="0">
                <a:sym typeface="+mn-ea"/>
              </a:rPr>
              <a:t>】</a:t>
            </a:r>
            <a:endParaRPr lang="zh-CN" altLang="en-US" sz="1200" b="1" dirty="0">
              <a:sym typeface="+mn-ea"/>
            </a:endParaRPr>
          </a:p>
          <a:p>
            <a:pPr algn="just" eaLnBrk="1" hangingPunct="1">
              <a:buFont typeface="Arial" panose="020B0604020202020204" pitchFamily="34" charset="0"/>
            </a:pPr>
            <a:endParaRPr lang="zh-CN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31" name="文本框 18"/>
          <p:cNvSpPr txBox="1"/>
          <p:nvPr>
            <p:custDataLst>
              <p:tags r:id="rId2"/>
            </p:custDataLst>
          </p:nvPr>
        </p:nvSpPr>
        <p:spPr>
          <a:xfrm>
            <a:off x="6083935" y="768350"/>
            <a:ext cx="2978785" cy="5981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noAutofit/>
          </a:bodyPr>
          <a:p>
            <a:pPr algn="just" eaLnBrk="1" hangingPunct="1">
              <a:buFont typeface="Arial" panose="020B0604020202020204" pitchFamily="34" charset="0"/>
            </a:pPr>
            <a:r>
              <a:rPr lang="en-US" altLang="zh-CN" sz="1200" b="1" dirty="0">
                <a:latin typeface="Arial" panose="020B0604020202020204" pitchFamily="34" charset="0"/>
              </a:rPr>
              <a:t>6</a:t>
            </a:r>
            <a:r>
              <a:rPr lang="zh-CN" altLang="en-US" sz="1200" b="1" dirty="0">
                <a:latin typeface="Arial" panose="020B0604020202020204" pitchFamily="34" charset="0"/>
              </a:rPr>
              <a:t>、点击【我要填报志愿】</a:t>
            </a:r>
            <a:endParaRPr lang="zh-CN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6" name="文本框 18"/>
          <p:cNvSpPr txBox="1"/>
          <p:nvPr>
            <p:custDataLst>
              <p:tags r:id="rId3"/>
            </p:custDataLst>
          </p:nvPr>
        </p:nvSpPr>
        <p:spPr>
          <a:xfrm>
            <a:off x="3851910" y="768350"/>
            <a:ext cx="2978785" cy="5981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noAutofit/>
          </a:bodyPr>
          <a:p>
            <a:pPr algn="just" eaLnBrk="1" hangingPunct="1">
              <a:buFont typeface="Arial" panose="020B0604020202020204" pitchFamily="34" charset="0"/>
            </a:pPr>
            <a:r>
              <a:rPr lang="en-US" altLang="zh-CN" sz="1200" b="1" dirty="0">
                <a:latin typeface="Arial" panose="020B0604020202020204" pitchFamily="34" charset="0"/>
              </a:rPr>
              <a:t>5</a:t>
            </a:r>
            <a:r>
              <a:rPr lang="zh-CN" altLang="en-US" sz="1200" b="1" dirty="0">
                <a:latin typeface="Arial" panose="020B0604020202020204" pitchFamily="34" charset="0"/>
              </a:rPr>
              <a:t>、点击【初中招生</a:t>
            </a:r>
            <a:r>
              <a:rPr lang="zh-CN" altLang="en-US" sz="1200" b="1" dirty="0">
                <a:sym typeface="+mn-ea"/>
              </a:rPr>
              <a:t>】</a:t>
            </a:r>
            <a:endParaRPr lang="zh-CN" altLang="en-US" sz="1200" b="1" dirty="0">
              <a:sym typeface="+mn-ea"/>
            </a:endParaRPr>
          </a:p>
          <a:p>
            <a:pPr algn="just" eaLnBrk="1" hangingPunct="1">
              <a:buFont typeface="Arial" panose="020B0604020202020204" pitchFamily="34" charset="0"/>
            </a:pPr>
            <a:r>
              <a:rPr lang="zh-CN" altLang="en-US" sz="1200" b="1" dirty="0">
                <a:sym typeface="+mn-ea"/>
              </a:rPr>
              <a:t> </a:t>
            </a:r>
            <a:r>
              <a:rPr lang="en-US" altLang="zh-CN" sz="1200" b="1" dirty="0">
                <a:sym typeface="+mn-ea"/>
              </a:rPr>
              <a:t>  </a:t>
            </a:r>
            <a:endParaRPr lang="zh-CN" altLang="en-US" sz="1200" b="1" dirty="0">
              <a:latin typeface="Arial" panose="020B0604020202020204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140" y="1131570"/>
            <a:ext cx="6904355" cy="3533775"/>
          </a:xfrm>
          <a:prstGeom prst="rect">
            <a:avLst/>
          </a:prstGeom>
        </p:spPr>
      </p:pic>
    </p:spTree>
  </p:cSld>
  <p:clrMapOvr>
    <a:masterClrMapping/>
  </p:clrMapOvr>
  <p:transition spd="slow" advTm="1954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05" y="699135"/>
            <a:ext cx="1995170" cy="4110990"/>
          </a:xfrm>
          <a:prstGeom prst="rect">
            <a:avLst/>
          </a:prstGeom>
        </p:spPr>
      </p:pic>
      <p:sp>
        <p:nvSpPr>
          <p:cNvPr id="22531" name="标题 1"/>
          <p:cNvSpPr txBox="1"/>
          <p:nvPr/>
        </p:nvSpPr>
        <p:spPr>
          <a:xfrm>
            <a:off x="925513" y="200025"/>
            <a:ext cx="7770812" cy="3476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eaLnBrk="1" hangingPunct="1">
              <a:lnSpc>
                <a:spcPct val="200000"/>
              </a:lnSpc>
              <a:buFont typeface="Arial" panose="020B0604020202020204" pitchFamily="34" charset="0"/>
            </a:pPr>
            <a:r>
              <a:rPr lang="zh-CN" altLang="en-US" sz="1600" dirty="0">
                <a:solidFill>
                  <a:srgbClr val="60606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操作步骤之二：</a:t>
            </a:r>
            <a:r>
              <a:rPr lang="zh-CN" altLang="en-US" sz="1600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完善并确认</a:t>
            </a:r>
            <a:r>
              <a:rPr lang="zh-CN" altLang="en-US" sz="1600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学生信息</a:t>
            </a:r>
            <a:endParaRPr lang="en-US" altLang="zh-CN" sz="1600" b="1" dirty="0">
              <a:solidFill>
                <a:srgbClr val="60606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箭头: 右 2"/>
          <p:cNvSpPr/>
          <p:nvPr>
            <p:custDataLst>
              <p:tags r:id="rId2"/>
            </p:custDataLst>
          </p:nvPr>
        </p:nvSpPr>
        <p:spPr>
          <a:xfrm>
            <a:off x="2555875" y="1635125"/>
            <a:ext cx="765175" cy="369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120" y="1131570"/>
            <a:ext cx="4546600" cy="3268980"/>
          </a:xfrm>
          <a:prstGeom prst="rect">
            <a:avLst/>
          </a:prstGeom>
        </p:spPr>
      </p:pic>
      <p:sp>
        <p:nvSpPr>
          <p:cNvPr id="16" name="矩形标注 1073742866"/>
          <p:cNvSpPr/>
          <p:nvPr/>
        </p:nvSpPr>
        <p:spPr>
          <a:xfrm>
            <a:off x="5364480" y="4300220"/>
            <a:ext cx="3098800" cy="602615"/>
          </a:xfrm>
          <a:prstGeom prst="wedgeRectCallout">
            <a:avLst>
              <a:gd name="adj1" fmla="val -18606"/>
              <a:gd name="adj2" fmla="val -100263"/>
            </a:avLst>
          </a:prstGeom>
          <a:solidFill>
            <a:srgbClr val="FFFFFF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eaLnBrk="1" hangingPunct="1">
              <a:lnSpc>
                <a:spcPts val="2000"/>
              </a:lnSpc>
              <a:buFont typeface="Arial" panose="020B0604020202020204" pitchFamily="34" charset="0"/>
            </a:pP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注：若学生为多胞胎需进行摇号和分班捆绑操作，未操作则视为不捆绑摇号和分班！！！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标注 1073742868"/>
          <p:cNvSpPr/>
          <p:nvPr>
            <p:custDataLst>
              <p:tags r:id="rId4"/>
            </p:custDataLst>
          </p:nvPr>
        </p:nvSpPr>
        <p:spPr>
          <a:xfrm>
            <a:off x="7812405" y="1489710"/>
            <a:ext cx="1242060" cy="1044575"/>
          </a:xfrm>
          <a:prstGeom prst="wedgeRectCallout">
            <a:avLst>
              <a:gd name="adj1" fmla="val -77300"/>
              <a:gd name="adj2" fmla="val 22765"/>
            </a:avLst>
          </a:prstGeom>
          <a:solidFill>
            <a:srgbClr val="FFFFFF"/>
          </a:solidFill>
          <a:ln w="381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>
              <a:lnSpc>
                <a:spcPts val="2000"/>
              </a:lnSpc>
              <a:buFont typeface="Arial" panose="020B0604020202020204" pitchFamily="34" charset="0"/>
            </a:pP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ts val="2000"/>
              </a:lnSpc>
              <a:buFont typeface="Arial" panose="020B0604020202020204" pitchFamily="34" charset="0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非多胞胎且所有信息确认无误后点击。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</a:pP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右箭头 19"/>
          <p:cNvSpPr/>
          <p:nvPr/>
        </p:nvSpPr>
        <p:spPr>
          <a:xfrm>
            <a:off x="5364480" y="1636395"/>
            <a:ext cx="417830" cy="372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标注 1073742866"/>
          <p:cNvSpPr/>
          <p:nvPr/>
        </p:nvSpPr>
        <p:spPr>
          <a:xfrm>
            <a:off x="2326640" y="2534285"/>
            <a:ext cx="1173480" cy="2035810"/>
          </a:xfrm>
          <a:prstGeom prst="wedgeRectCallout">
            <a:avLst>
              <a:gd name="adj1" fmla="val -84523"/>
              <a:gd name="adj2" fmla="val 39987"/>
            </a:avLst>
          </a:prstGeom>
          <a:solidFill>
            <a:srgbClr val="FFFFFF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eaLnBrk="1" hangingPunct="1">
              <a:lnSpc>
                <a:spcPts val="2000"/>
              </a:lnSpc>
              <a:buFont typeface="Arial" panose="020B0604020202020204" pitchFamily="34" charset="0"/>
            </a:pP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重要：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确认信息前，需点击【完善及修改学生信息】，完善信息后，根据系统提示信息进行操作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！！！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218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animBg="1"/>
      <p:bldP spid="21" grpId="0" bldLvl="0" animBg="1"/>
      <p:bldP spid="21" grpId="1" animBg="1"/>
      <p:bldP spid="3" grpId="0" bldLvl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1" name="标题 1"/>
          <p:cNvSpPr txBox="1"/>
          <p:nvPr/>
        </p:nvSpPr>
        <p:spPr>
          <a:xfrm>
            <a:off x="925513" y="200025"/>
            <a:ext cx="7770812" cy="3476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eaLnBrk="1" hangingPunct="1">
              <a:lnSpc>
                <a:spcPct val="200000"/>
              </a:lnSpc>
              <a:buFont typeface="Arial" panose="020B0604020202020204" pitchFamily="34" charset="0"/>
            </a:pPr>
            <a:r>
              <a:rPr lang="zh-CN" altLang="en-US" sz="1600" dirty="0">
                <a:solidFill>
                  <a:srgbClr val="60606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操作步骤之二：</a:t>
            </a:r>
            <a:r>
              <a:rPr lang="zh-CN" altLang="en-US" sz="1600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完善并确认</a:t>
            </a:r>
            <a:r>
              <a:rPr lang="zh-CN" altLang="en-US" sz="1600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学生信息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（多胞胎捆绑）</a:t>
            </a:r>
            <a:endParaRPr lang="en-US" altLang="zh-CN" sz="1600" b="1" dirty="0">
              <a:solidFill>
                <a:srgbClr val="60606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8085" y="771525"/>
            <a:ext cx="6633845" cy="4082415"/>
          </a:xfrm>
          <a:prstGeom prst="rect">
            <a:avLst/>
          </a:prstGeom>
        </p:spPr>
      </p:pic>
      <p:sp>
        <p:nvSpPr>
          <p:cNvPr id="9" name="矩形标注 1073742866"/>
          <p:cNvSpPr/>
          <p:nvPr/>
        </p:nvSpPr>
        <p:spPr>
          <a:xfrm>
            <a:off x="5076190" y="4516120"/>
            <a:ext cx="2017395" cy="602615"/>
          </a:xfrm>
          <a:prstGeom prst="wedgeRectCallout">
            <a:avLst>
              <a:gd name="adj1" fmla="val -18606"/>
              <a:gd name="adj2" fmla="val -100263"/>
            </a:avLst>
          </a:prstGeom>
          <a:solidFill>
            <a:srgbClr val="FFFFFF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eaLnBrk="1" hangingPunct="1">
              <a:lnSpc>
                <a:spcPts val="2000"/>
              </a:lnSpc>
              <a:buFont typeface="Arial" panose="020B0604020202020204" pitchFamily="34" charset="0"/>
            </a:pP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可编辑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多胞胎是否捆绑摇号、是否捆绑分班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218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UNIT_PLACING_PICTURE_USER_VIEWPORT" val="{&quot;height&quot;:2355,&quot;width&quot;:2720}"/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  <p:tag name="KSO_WM_DIAGRAM_VIRTUALLY_FRAME" val="{&quot;height&quot;:333.3,&quot;left&quot;:-1.6,&quot;top&quot;:58.1,&quot;width&quot;:586.05}"/>
</p:tagLst>
</file>

<file path=ppt/tags/tag44.xml><?xml version="1.0" encoding="utf-8"?>
<p:tagLst xmlns:p="http://schemas.openxmlformats.org/presentationml/2006/main">
  <p:tag name="KSO_WM_BEAUTIFY_FLAG" val=""/>
  <p:tag name="KSO_WM_DIAGRAM_VIRTUALLY_FRAME" val="{&quot;height&quot;:333.3,&quot;left&quot;:-1.6,&quot;top&quot;:58.1,&quot;width&quot;:586.05}"/>
</p:tagLst>
</file>

<file path=ppt/tags/tag45.xml><?xml version="1.0" encoding="utf-8"?>
<p:tagLst xmlns:p="http://schemas.openxmlformats.org/presentationml/2006/main">
  <p:tag name="KSO_WM_BEAUTIFY_FLAG" val=""/>
  <p:tag name="KSO_WM_DIAGRAM_VIRTUALLY_FRAME" val="{&quot;height&quot;:333.3,&quot;left&quot;:-1.6,&quot;top&quot;:58.1,&quot;width&quot;:586.05}"/>
</p:tagLst>
</file>

<file path=ppt/tags/tag46.xml><?xml version="1.0" encoding="utf-8"?>
<p:tagLst xmlns:p="http://schemas.openxmlformats.org/presentationml/2006/main">
  <p:tag name="KSO_WM_BEAUTIFY_FLAG" val=""/>
  <p:tag name="KSO_WM_DIAGRAM_VIRTUALLY_FRAME" val="{&quot;height&quot;:333.3,&quot;left&quot;:-1.6,&quot;top&quot;:58.1,&quot;width&quot;:586.05}"/>
</p:tagLst>
</file>

<file path=ppt/tags/tag47.xml><?xml version="1.0" encoding="utf-8"?>
<p:tagLst xmlns:p="http://schemas.openxmlformats.org/presentationml/2006/main">
  <p:tag name="KSO_WM_BEAUTIFY_FLAG" val=""/>
  <p:tag name="KSO_WM_DIAGRAM_VIRTUALLY_FRAME" val="{&quot;height&quot;:333.3,&quot;left&quot;:-1.6,&quot;top&quot;:58.1,&quot;width&quot;:586.05}"/>
</p:tagLst>
</file>

<file path=ppt/tags/tag48.xml><?xml version="1.0" encoding="utf-8"?>
<p:tagLst xmlns:p="http://schemas.openxmlformats.org/presentationml/2006/main">
  <p:tag name="KSO_WM_BEAUTIFY_FLAG" val=""/>
  <p:tag name="KSO_WM_DIAGRAM_VIRTUALLY_FRAME" val="{&quot;height&quot;:333.3,&quot;left&quot;:-1.6,&quot;top&quot;:58.1,&quot;width&quot;:586.05}"/>
</p:tagLst>
</file>

<file path=ppt/tags/tag49.xml><?xml version="1.0" encoding="utf-8"?>
<p:tagLst xmlns:p="http://schemas.openxmlformats.org/presentationml/2006/main">
  <p:tag name="KSO_WM_BEAUTIFY_FLAG" val=""/>
  <p:tag name="KSO_WM_DIAGRAM_VIRTUALLY_FRAME" val="{&quot;height&quot;:333.3,&quot;left&quot;:-1.6,&quot;top&quot;:58.1,&quot;width&quot;:586.05}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  <p:tag name="KSO_WM_DIAGRAM_VIRTUALLY_FRAME" val="{&quot;height&quot;:333.3,&quot;left&quot;:-1.6,&quot;top&quot;:58.1,&quot;width&quot;:586.05}"/>
</p:tagLst>
</file>

<file path=ppt/tags/tag53.xml><?xml version="1.0" encoding="utf-8"?>
<p:tagLst xmlns:p="http://schemas.openxmlformats.org/presentationml/2006/main">
  <p:tag name="KSO_WM_DIAGRAM_VIRTUALLY_FRAME" val="{&quot;height&quot;:333.3,&quot;left&quot;:-1.6,&quot;top&quot;:58.1,&quot;width&quot;:586.05}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DOC_GUID" val="{3226af40-4d4f-407c-b345-bd6cb075a018}"/>
  <p:tag name="KSO_WPP_MARK_KEY" val="c80d69dc-ff7c-4ec1-994c-d8869def192d"/>
  <p:tag name="COMMONDATA" val="eyJoZGlkIjoiM2EwYzA1YWM1OTY1NmZhZGUwNDQ2NWYxYTVmOTk1NmYifQ=="/>
  <p:tag name="commondata" val="eyJoZGlkIjoiZGEyNjRiOGVjNGQ4OGM0YzEzYzQ1MWZkNTM4MWNiNmEifQ==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lang="zh-CN" altLang="en-US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1389</Words>
  <Application>WPS 演示</Application>
  <PresentationFormat>全屏显示(16:9)</PresentationFormat>
  <Paragraphs>157</Paragraphs>
  <Slides>17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华文中宋</vt:lpstr>
      <vt:lpstr>Verdana</vt:lpstr>
      <vt:lpstr>Times New Roman</vt:lpstr>
      <vt:lpstr>Arial Unicode MS</vt:lpstr>
      <vt:lpstr>Calibri</vt:lpstr>
      <vt:lpstr>默认设计模板</vt:lpstr>
      <vt:lpstr>PowerPoint 演示文稿</vt:lpstr>
      <vt:lpstr>PowerPoint 演示文稿</vt:lpstr>
      <vt:lpstr>志愿填报方式</vt:lpstr>
      <vt:lpstr>PowerPoint 演示文稿</vt:lpstr>
      <vt:lpstr>操作步骤</vt:lpstr>
      <vt:lpstr>操作步骤之一：进入志愿填报</vt:lpstr>
      <vt:lpstr>操作步骤之一：进入志愿填报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常见问题解答（Q&amp;A）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福州市小学招生预报名系统 家长操作指南</dc:title>
  <dc:creator>Thinkpad</dc:creator>
  <cp:lastModifiedBy>莫名</cp:lastModifiedBy>
  <cp:revision>573</cp:revision>
  <dcterms:created xsi:type="dcterms:W3CDTF">2017-06-06T04:46:00Z</dcterms:created>
  <dcterms:modified xsi:type="dcterms:W3CDTF">2024-06-14T09:24:09Z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9863EB7B4207463E84BC1C009531A261_13</vt:lpwstr>
  </property>
</Properties>
</file>